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sldIdLst>
    <p:sldId id="256" r:id="rId2"/>
    <p:sldId id="257" r:id="rId3"/>
    <p:sldId id="258" r:id="rId4"/>
    <p:sldId id="259" r:id="rId5"/>
    <p:sldId id="266" r:id="rId6"/>
    <p:sldId id="267" r:id="rId7"/>
    <p:sldId id="268" r:id="rId8"/>
    <p:sldId id="285" r:id="rId9"/>
    <p:sldId id="287" r:id="rId10"/>
    <p:sldId id="288" r:id="rId11"/>
    <p:sldId id="283" r:id="rId12"/>
    <p:sldId id="284" r:id="rId13"/>
    <p:sldId id="260" r:id="rId14"/>
    <p:sldId id="269" r:id="rId15"/>
    <p:sldId id="270" r:id="rId16"/>
    <p:sldId id="271" r:id="rId17"/>
    <p:sldId id="272" r:id="rId18"/>
    <p:sldId id="273" r:id="rId19"/>
    <p:sldId id="286" r:id="rId20"/>
    <p:sldId id="262" r:id="rId21"/>
    <p:sldId id="261" r:id="rId22"/>
    <p:sldId id="274" r:id="rId23"/>
    <p:sldId id="263" r:id="rId24"/>
    <p:sldId id="275" r:id="rId25"/>
    <p:sldId id="276" r:id="rId26"/>
    <p:sldId id="277" r:id="rId27"/>
    <p:sldId id="278" r:id="rId28"/>
    <p:sldId id="279" r:id="rId29"/>
    <p:sldId id="280" r:id="rId30"/>
    <p:sldId id="264" r:id="rId31"/>
    <p:sldId id="281" r:id="rId32"/>
    <p:sldId id="282" r:id="rId33"/>
  </p:sldIdLst>
  <p:sldSz cx="18288000" cy="10287000"/>
  <p:notesSz cx="6858000" cy="9144000"/>
  <p:embeddedFontLst>
    <p:embeddedFont>
      <p:font typeface="Arial Black" panose="020B0A04020102020204" pitchFamily="34" charset="0"/>
      <p:bold r:id="rId34"/>
    </p:embeddedFont>
    <p:embeddedFont>
      <p:font typeface="Calibri" panose="020F0502020204030204" pitchFamily="34" charset="0"/>
      <p:regular r:id="rId35"/>
      <p:bold r:id="rId36"/>
      <p:italic r:id="rId37"/>
      <p:boldItalic r:id="rId38"/>
    </p:embeddedFont>
    <p:embeddedFont>
      <p:font typeface="Garet 2" panose="020B0604020202020204" charset="0"/>
      <p:regular r:id="rId39"/>
    </p:embeddedFont>
    <p:embeddedFont>
      <p:font typeface="Stencil" panose="040409050D0802020404" pitchFamily="82" charset="0"/>
      <p:regular r:id="rId40"/>
    </p:embeddedFont>
    <p:embeddedFont>
      <p:font typeface="TAN Mon Cheri" panose="020B0604020202020204" charset="0"/>
      <p:regular r:id="rId41"/>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9227" autoAdjust="0"/>
    <p:restoredTop sz="94622" autoAdjust="0"/>
  </p:normalViewPr>
  <p:slideViewPr>
    <p:cSldViewPr>
      <p:cViewPr varScale="1">
        <p:scale>
          <a:sx n="55" d="100"/>
          <a:sy n="55" d="100"/>
        </p:scale>
        <p:origin x="494" y="34"/>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font" Target="fonts/font6.fntdata"/><Relationship Id="rId21" Type="http://schemas.openxmlformats.org/officeDocument/2006/relationships/slide" Target="slides/slide20.xml"/><Relationship Id="rId34" Type="http://schemas.openxmlformats.org/officeDocument/2006/relationships/font" Target="fonts/font1.fntdata"/><Relationship Id="rId42" Type="http://schemas.openxmlformats.org/officeDocument/2006/relationships/presProps" Target="pres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font" Target="fonts/font4.fntdata"/><Relationship Id="rId40" Type="http://schemas.openxmlformats.org/officeDocument/2006/relationships/font" Target="fonts/font7.fntdata"/><Relationship Id="rId45"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font" Target="fonts/font3.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font" Target="fonts/font2.fntdata"/><Relationship Id="rId43"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font" Target="fonts/font5.fntdata"/><Relationship Id="rId20" Type="http://schemas.openxmlformats.org/officeDocument/2006/relationships/slide" Target="slides/slide19.xml"/><Relationship Id="rId41" Type="http://schemas.openxmlformats.org/officeDocument/2006/relationships/font" Target="fonts/font8.fntdata"/></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10/2/2023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10/2/2023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10/2/2023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10/2/2023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10/2/2023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10/2/2023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10/2/2023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10/2/2023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10/2/2023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10/2/2023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10/2/2023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10/2/2023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8" Type="http://schemas.openxmlformats.org/officeDocument/2006/relationships/image" Target="../media/image19.png"/><Relationship Id="rId3" Type="http://schemas.openxmlformats.org/officeDocument/2006/relationships/image" Target="../media/image14.svg"/><Relationship Id="rId7" Type="http://schemas.openxmlformats.org/officeDocument/2006/relationships/image" Target="../media/image18.svg"/><Relationship Id="rId2" Type="http://schemas.openxmlformats.org/officeDocument/2006/relationships/image" Target="../media/image13.png"/><Relationship Id="rId1" Type="http://schemas.openxmlformats.org/officeDocument/2006/relationships/slideLayout" Target="../slideLayouts/slideLayout7.xml"/><Relationship Id="rId6" Type="http://schemas.openxmlformats.org/officeDocument/2006/relationships/image" Target="../media/image17.png"/><Relationship Id="rId11" Type="http://schemas.openxmlformats.org/officeDocument/2006/relationships/image" Target="../media/image6.svg"/><Relationship Id="rId5" Type="http://schemas.openxmlformats.org/officeDocument/2006/relationships/image" Target="../media/image16.svg"/><Relationship Id="rId10" Type="http://schemas.openxmlformats.org/officeDocument/2006/relationships/image" Target="../media/image5.png"/><Relationship Id="rId4" Type="http://schemas.openxmlformats.org/officeDocument/2006/relationships/image" Target="../media/image15.png"/><Relationship Id="rId9" Type="http://schemas.openxmlformats.org/officeDocument/2006/relationships/image" Target="../media/image20.svg"/></Relationships>
</file>

<file path=ppt/slides/_rels/slide14.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Layout" Target="../slideLayouts/slideLayout7.xml"/><Relationship Id="rId4" Type="http://schemas.openxmlformats.org/officeDocument/2006/relationships/image" Target="../media/image21.png"/></Relationships>
</file>

<file path=ppt/slides/_rels/slide16.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Layout" Target="../slideLayouts/slideLayout7.xml"/><Relationship Id="rId4" Type="http://schemas.openxmlformats.org/officeDocument/2006/relationships/image" Target="../media/image22.png"/></Relationships>
</file>

<file path=ppt/slides/_rels/slide17.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Layout" Target="../slideLayouts/slideLayout7.xml"/><Relationship Id="rId4" Type="http://schemas.openxmlformats.org/officeDocument/2006/relationships/image" Target="../media/image23.png"/></Relationships>
</file>

<file path=ppt/slides/_rels/slide18.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Layout" Target="../slideLayouts/slideLayout7.xml"/><Relationship Id="rId4" Type="http://schemas.openxmlformats.org/officeDocument/2006/relationships/image" Target="../media/image24.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Layout" Target="../slideLayouts/slideLayout7.xml"/><Relationship Id="rId4" Type="http://schemas.openxmlformats.org/officeDocument/2006/relationships/image" Target="../media/image25.png"/></Relationships>
</file>

<file path=ppt/slides/_rels/slide21.xml.rels><?xml version="1.0" encoding="UTF-8" standalone="yes"?>
<Relationships xmlns="http://schemas.openxmlformats.org/package/2006/relationships"><Relationship Id="rId3" Type="http://schemas.openxmlformats.org/officeDocument/2006/relationships/image" Target="../media/image27.svg"/><Relationship Id="rId2" Type="http://schemas.openxmlformats.org/officeDocument/2006/relationships/image" Target="../media/image26.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29.svg"/><Relationship Id="rId2" Type="http://schemas.openxmlformats.org/officeDocument/2006/relationships/image" Target="../media/image28.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29.svg"/><Relationship Id="rId2" Type="http://schemas.openxmlformats.org/officeDocument/2006/relationships/image" Target="../media/image28.pn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F8F5ED"/>
        </a:solidFill>
        <a:effectLst/>
      </p:bgPr>
    </p:bg>
    <p:spTree>
      <p:nvGrpSpPr>
        <p:cNvPr id="1" name=""/>
        <p:cNvGrpSpPr/>
        <p:nvPr/>
      </p:nvGrpSpPr>
      <p:grpSpPr>
        <a:xfrm>
          <a:off x="0" y="0"/>
          <a:ext cx="0" cy="0"/>
          <a:chOff x="0" y="0"/>
          <a:chExt cx="0" cy="0"/>
        </a:xfrm>
      </p:grpSpPr>
      <p:grpSp>
        <p:nvGrpSpPr>
          <p:cNvPr id="2" name="Group 2"/>
          <p:cNvGrpSpPr/>
          <p:nvPr/>
        </p:nvGrpSpPr>
        <p:grpSpPr>
          <a:xfrm>
            <a:off x="14475039" y="0"/>
            <a:ext cx="3812961" cy="10287000"/>
            <a:chOff x="0" y="0"/>
            <a:chExt cx="1004237" cy="2709333"/>
          </a:xfrm>
        </p:grpSpPr>
        <p:sp>
          <p:nvSpPr>
            <p:cNvPr id="3" name="Freeform 3"/>
            <p:cNvSpPr/>
            <p:nvPr/>
          </p:nvSpPr>
          <p:spPr>
            <a:xfrm>
              <a:off x="0" y="0"/>
              <a:ext cx="1004237" cy="2709333"/>
            </a:xfrm>
            <a:custGeom>
              <a:avLst/>
              <a:gdLst/>
              <a:ahLst/>
              <a:cxnLst/>
              <a:rect l="l" t="t" r="r" b="b"/>
              <a:pathLst>
                <a:path w="1004237" h="2709333">
                  <a:moveTo>
                    <a:pt x="0" y="0"/>
                  </a:moveTo>
                  <a:lnTo>
                    <a:pt x="1004237" y="0"/>
                  </a:lnTo>
                  <a:lnTo>
                    <a:pt x="1004237" y="2709333"/>
                  </a:lnTo>
                  <a:lnTo>
                    <a:pt x="0" y="2709333"/>
                  </a:lnTo>
                  <a:close/>
                </a:path>
              </a:pathLst>
            </a:custGeom>
            <a:solidFill>
              <a:srgbClr val="A5A58D"/>
            </a:solidFill>
          </p:spPr>
          <p:txBody>
            <a:bodyPr/>
            <a:lstStyle/>
            <a:p>
              <a:endParaRPr lang="en-IN"/>
            </a:p>
          </p:txBody>
        </p:sp>
        <p:sp>
          <p:nvSpPr>
            <p:cNvPr id="4" name="TextBox 4"/>
            <p:cNvSpPr txBox="1"/>
            <p:nvPr/>
          </p:nvSpPr>
          <p:spPr>
            <a:xfrm>
              <a:off x="0" y="-38100"/>
              <a:ext cx="812800" cy="850900"/>
            </a:xfrm>
            <a:prstGeom prst="rect">
              <a:avLst/>
            </a:prstGeom>
          </p:spPr>
          <p:txBody>
            <a:bodyPr lIns="50800" tIns="50800" rIns="50800" bIns="50800" rtlCol="0" anchor="ctr"/>
            <a:lstStyle/>
            <a:p>
              <a:pPr algn="ctr">
                <a:lnSpc>
                  <a:spcPts val="2800"/>
                </a:lnSpc>
              </a:pPr>
              <a:endParaRPr/>
            </a:p>
          </p:txBody>
        </p:sp>
      </p:grpSp>
      <p:sp>
        <p:nvSpPr>
          <p:cNvPr id="5" name="Freeform 5"/>
          <p:cNvSpPr/>
          <p:nvPr/>
        </p:nvSpPr>
        <p:spPr>
          <a:xfrm>
            <a:off x="13695608" y="4364069"/>
            <a:ext cx="1558861" cy="1558861"/>
          </a:xfrm>
          <a:custGeom>
            <a:avLst/>
            <a:gdLst/>
            <a:ahLst/>
            <a:cxnLst/>
            <a:rect l="l" t="t" r="r" b="b"/>
            <a:pathLst>
              <a:path w="1558861" h="1558861">
                <a:moveTo>
                  <a:pt x="0" y="0"/>
                </a:moveTo>
                <a:lnTo>
                  <a:pt x="1558861" y="0"/>
                </a:lnTo>
                <a:lnTo>
                  <a:pt x="1558861" y="1558862"/>
                </a:lnTo>
                <a:lnTo>
                  <a:pt x="0" y="1558862"/>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IN"/>
          </a:p>
        </p:txBody>
      </p:sp>
      <p:sp>
        <p:nvSpPr>
          <p:cNvPr id="6" name="TextBox 6"/>
          <p:cNvSpPr txBox="1"/>
          <p:nvPr/>
        </p:nvSpPr>
        <p:spPr>
          <a:xfrm>
            <a:off x="991246" y="472369"/>
            <a:ext cx="13105754" cy="2021579"/>
          </a:xfrm>
          <a:prstGeom prst="rect">
            <a:avLst/>
          </a:prstGeom>
        </p:spPr>
        <p:txBody>
          <a:bodyPr wrap="square" lIns="0" tIns="0" rIns="0" bIns="0" rtlCol="0" anchor="t">
            <a:spAutoFit/>
          </a:bodyPr>
          <a:lstStyle/>
          <a:p>
            <a:pPr>
              <a:lnSpc>
                <a:spcPts val="19039"/>
              </a:lnSpc>
            </a:pPr>
            <a:r>
              <a:rPr lang="en-US" sz="5400" b="1" dirty="0">
                <a:latin typeface="Stencil" panose="040409050D0802020404" pitchFamily="82" charset="0"/>
              </a:rPr>
              <a:t>How to write a Research Paper?</a:t>
            </a:r>
          </a:p>
        </p:txBody>
      </p:sp>
      <p:sp>
        <p:nvSpPr>
          <p:cNvPr id="7" name="TextBox 7"/>
          <p:cNvSpPr txBox="1"/>
          <p:nvPr/>
        </p:nvSpPr>
        <p:spPr>
          <a:xfrm>
            <a:off x="1600200" y="5587967"/>
            <a:ext cx="11887200" cy="3165931"/>
          </a:xfrm>
          <a:prstGeom prst="rect">
            <a:avLst/>
          </a:prstGeom>
        </p:spPr>
        <p:txBody>
          <a:bodyPr wrap="square" lIns="0" tIns="0" rIns="0" bIns="0" rtlCol="0" anchor="t">
            <a:spAutoFit/>
          </a:bodyPr>
          <a:lstStyle/>
          <a:p>
            <a:pPr>
              <a:lnSpc>
                <a:spcPts val="5000"/>
              </a:lnSpc>
            </a:pPr>
            <a:r>
              <a:rPr lang="en-US" sz="4000" dirty="0">
                <a:latin typeface="Times New Roman" panose="02020603050405020304" pitchFamily="18" charset="0"/>
                <a:cs typeface="Times New Roman" panose="02020603050405020304" pitchFamily="18" charset="0"/>
              </a:rPr>
              <a:t>By</a:t>
            </a:r>
          </a:p>
          <a:p>
            <a:pPr>
              <a:lnSpc>
                <a:spcPts val="5000"/>
              </a:lnSpc>
            </a:pPr>
            <a:endParaRPr lang="en-US" sz="4000" dirty="0">
              <a:latin typeface="Times New Roman" panose="02020603050405020304" pitchFamily="18" charset="0"/>
              <a:cs typeface="Times New Roman" panose="02020603050405020304" pitchFamily="18" charset="0"/>
            </a:endParaRPr>
          </a:p>
          <a:p>
            <a:pPr>
              <a:lnSpc>
                <a:spcPts val="5000"/>
              </a:lnSpc>
            </a:pPr>
            <a:r>
              <a:rPr lang="en-US" sz="4000" b="1" dirty="0">
                <a:latin typeface="Times New Roman" panose="02020603050405020304" pitchFamily="18" charset="0"/>
                <a:cs typeface="Times New Roman" panose="02020603050405020304" pitchFamily="18" charset="0"/>
              </a:rPr>
              <a:t>Maitreyee Dutta</a:t>
            </a:r>
          </a:p>
          <a:p>
            <a:pPr>
              <a:lnSpc>
                <a:spcPts val="5000"/>
              </a:lnSpc>
            </a:pPr>
            <a:r>
              <a:rPr lang="en-US" sz="4000" dirty="0">
                <a:latin typeface="Times New Roman" panose="02020603050405020304" pitchFamily="18" charset="0"/>
                <a:cs typeface="Times New Roman" panose="02020603050405020304" pitchFamily="18" charset="0"/>
              </a:rPr>
              <a:t>Assistant Professor</a:t>
            </a:r>
          </a:p>
          <a:p>
            <a:pPr>
              <a:lnSpc>
                <a:spcPts val="5000"/>
              </a:lnSpc>
            </a:pPr>
            <a:r>
              <a:rPr lang="en-US" sz="4000" dirty="0">
                <a:latin typeface="Times New Roman" panose="02020603050405020304" pitchFamily="18" charset="0"/>
                <a:cs typeface="Times New Roman" panose="02020603050405020304" pitchFamily="18" charset="0"/>
              </a:rPr>
              <a:t>Khagarijan College, Nagaon, Assam</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rot="-10800000">
            <a:off x="0" y="0"/>
            <a:ext cx="1066800" cy="10287000"/>
            <a:chOff x="0" y="0"/>
            <a:chExt cx="529889" cy="2709333"/>
          </a:xfrm>
        </p:grpSpPr>
        <p:sp>
          <p:nvSpPr>
            <p:cNvPr id="3" name="Freeform 3"/>
            <p:cNvSpPr/>
            <p:nvPr/>
          </p:nvSpPr>
          <p:spPr>
            <a:xfrm>
              <a:off x="0" y="0"/>
              <a:ext cx="529889" cy="2709333"/>
            </a:xfrm>
            <a:custGeom>
              <a:avLst/>
              <a:gdLst/>
              <a:ahLst/>
              <a:cxnLst/>
              <a:rect l="l" t="t" r="r" b="b"/>
              <a:pathLst>
                <a:path w="529889" h="2709333">
                  <a:moveTo>
                    <a:pt x="0" y="0"/>
                  </a:moveTo>
                  <a:lnTo>
                    <a:pt x="529889" y="0"/>
                  </a:lnTo>
                  <a:lnTo>
                    <a:pt x="529889" y="2709333"/>
                  </a:lnTo>
                  <a:lnTo>
                    <a:pt x="0" y="2709333"/>
                  </a:lnTo>
                  <a:close/>
                </a:path>
              </a:pathLst>
            </a:custGeom>
            <a:solidFill>
              <a:srgbClr val="6B705C"/>
            </a:solid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N" sz="1800" b="0" i="0" u="none" strike="noStrike" kern="1200" cap="none" spc="0" normalizeH="0" baseline="0" noProof="0">
                <a:ln>
                  <a:noFill/>
                </a:ln>
                <a:solidFill>
                  <a:prstClr val="black"/>
                </a:solidFill>
                <a:effectLst/>
                <a:uLnTx/>
                <a:uFillTx/>
                <a:latin typeface="Calibri"/>
                <a:ea typeface="+mn-ea"/>
                <a:cs typeface="+mn-cs"/>
              </a:endParaRPr>
            </a:p>
          </p:txBody>
        </p:sp>
        <p:sp>
          <p:nvSpPr>
            <p:cNvPr id="4" name="TextBox 4"/>
            <p:cNvSpPr txBox="1"/>
            <p:nvPr/>
          </p:nvSpPr>
          <p:spPr>
            <a:xfrm>
              <a:off x="0" y="-38100"/>
              <a:ext cx="812800" cy="850900"/>
            </a:xfrm>
            <a:prstGeom prst="rect">
              <a:avLst/>
            </a:prstGeom>
          </p:spPr>
          <p:txBody>
            <a:bodyPr lIns="50800" tIns="50800" rIns="50800" bIns="50800" rtlCol="0" anchor="ctr"/>
            <a:lstStyle/>
            <a:p>
              <a:pPr marL="0" marR="0" lvl="0" indent="0" algn="ctr" defTabSz="914400" rtl="0" eaLnBrk="1" fontAlgn="auto" latinLnBrk="0" hangingPunct="1">
                <a:lnSpc>
                  <a:spcPts val="28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grpSp>
      <p:sp>
        <p:nvSpPr>
          <p:cNvPr id="8" name="TextBox 8"/>
          <p:cNvSpPr txBox="1"/>
          <p:nvPr/>
        </p:nvSpPr>
        <p:spPr>
          <a:xfrm>
            <a:off x="1466340" y="266700"/>
            <a:ext cx="16579973" cy="14073083"/>
          </a:xfrm>
          <a:prstGeom prst="rect">
            <a:avLst/>
          </a:prstGeom>
        </p:spPr>
        <p:txBody>
          <a:bodyPr wrap="square" lIns="0" tIns="0" rIns="0" bIns="0" rtlCol="0" anchor="t">
            <a:spAutoFit/>
          </a:bodyPr>
          <a:lstStyle/>
          <a:p>
            <a:pPr marL="0" marR="0" lvl="0" indent="0" algn="l" defTabSz="914400" rtl="0" eaLnBrk="1" fontAlgn="auto" latinLnBrk="0" hangingPunct="1">
              <a:lnSpc>
                <a:spcPts val="4550"/>
              </a:lnSpc>
              <a:spcBef>
                <a:spcPts val="0"/>
              </a:spcBef>
              <a:spcAft>
                <a:spcPts val="0"/>
              </a:spcAft>
              <a:buClrTx/>
              <a:buSzTx/>
              <a:buFontTx/>
              <a:buNone/>
              <a:tabLst/>
              <a:defRPr/>
            </a:pPr>
            <a:r>
              <a:rPr kumimoji="0" lang="en-US" sz="3200" b="1" i="0" u="none" strike="noStrike" kern="1200" cap="none" spc="0" normalizeH="0" baseline="0" noProof="0" dirty="0">
                <a:ln>
                  <a:noFill/>
                </a:ln>
                <a:solidFill>
                  <a:srgbClr val="6B705C"/>
                </a:solidFill>
                <a:effectLst/>
                <a:uLnTx/>
                <a:uFillTx/>
                <a:latin typeface="Garet 2"/>
                <a:ea typeface="+mn-ea"/>
                <a:cs typeface="+mn-cs"/>
              </a:rPr>
              <a:t>What is Hypothesis in Research Paper?</a:t>
            </a:r>
          </a:p>
          <a:p>
            <a:pPr marL="0" marR="0" lvl="0" indent="0" algn="l" defTabSz="914400" rtl="0" eaLnBrk="1" fontAlgn="auto" latinLnBrk="0" hangingPunct="1">
              <a:lnSpc>
                <a:spcPts val="4550"/>
              </a:lnSpc>
              <a:spcBef>
                <a:spcPts val="0"/>
              </a:spcBef>
              <a:spcAft>
                <a:spcPts val="0"/>
              </a:spcAft>
              <a:buClrTx/>
              <a:buSzTx/>
              <a:buFontTx/>
              <a:buNone/>
              <a:tabLst/>
              <a:defRPr/>
            </a:pPr>
            <a:endParaRPr kumimoji="0" lang="en-US" sz="3200" b="1" i="0" u="none" strike="noStrike" kern="1200" cap="none" spc="0" normalizeH="0" baseline="0" noProof="0" dirty="0">
              <a:ln>
                <a:noFill/>
              </a:ln>
              <a:solidFill>
                <a:srgbClr val="6B705C"/>
              </a:solidFill>
              <a:effectLst/>
              <a:uLnTx/>
              <a:uFillTx/>
              <a:latin typeface="Garet 2"/>
              <a:ea typeface="+mn-ea"/>
              <a:cs typeface="+mn-cs"/>
            </a:endParaRPr>
          </a:p>
          <a:p>
            <a:pPr marL="0" marR="0" lvl="0" indent="0" algn="just" defTabSz="914400" rtl="0" eaLnBrk="1" fontAlgn="auto" latinLnBrk="0" hangingPunct="1">
              <a:lnSpc>
                <a:spcPts val="4550"/>
              </a:lnSpc>
              <a:spcBef>
                <a:spcPts val="0"/>
              </a:spcBef>
              <a:spcAft>
                <a:spcPts val="0"/>
              </a:spcAft>
              <a:buClrTx/>
              <a:buSzTx/>
              <a:buFontTx/>
              <a:buNone/>
              <a:tabLst/>
              <a:defRPr/>
            </a:pPr>
            <a:r>
              <a:rPr kumimoji="0" lang="en-US" sz="2400" i="0" u="none" strike="noStrike" kern="1200" cap="none" spc="0" normalizeH="0" baseline="0" noProof="0" dirty="0">
                <a:ln>
                  <a:noFill/>
                </a:ln>
                <a:solidFill>
                  <a:srgbClr val="6B705C"/>
                </a:solidFill>
                <a:effectLst/>
                <a:uLnTx/>
                <a:uFillTx/>
                <a:latin typeface="Times New Roman" panose="02020603050405020304" pitchFamily="18" charset="0"/>
                <a:cs typeface="Times New Roman" panose="02020603050405020304" pitchFamily="18" charset="0"/>
              </a:rPr>
              <a:t>A research hypothesis is a statement of expectation or prediction that will be tested by research. A hypothesis is not just a guess – it should be based on existing theories and knowledge. It also has to be testable, which means you can support or refute it through scientific research methods (such as experiments, observations and statistical analysis of data).</a:t>
            </a:r>
          </a:p>
          <a:p>
            <a:pPr marL="0" marR="0" lvl="0" indent="0" algn="just" defTabSz="914400" rtl="0" eaLnBrk="1" fontAlgn="auto" latinLnBrk="0" hangingPunct="1">
              <a:lnSpc>
                <a:spcPts val="4550"/>
              </a:lnSpc>
              <a:spcBef>
                <a:spcPts val="0"/>
              </a:spcBef>
              <a:spcAft>
                <a:spcPts val="0"/>
              </a:spcAft>
              <a:buClrTx/>
              <a:buSzTx/>
              <a:buFontTx/>
              <a:buNone/>
              <a:tabLst/>
              <a:defRPr/>
            </a:pPr>
            <a:endParaRPr kumimoji="0" lang="en-US" sz="2400" i="0" u="none" strike="noStrike" kern="1200" cap="none" spc="0" normalizeH="0" baseline="0" noProof="0" dirty="0">
              <a:ln>
                <a:noFill/>
              </a:ln>
              <a:solidFill>
                <a:srgbClr val="6B705C"/>
              </a:solidFill>
              <a:effectLst/>
              <a:uLnTx/>
              <a:uFillTx/>
              <a:latin typeface="Times New Roman" panose="02020603050405020304" pitchFamily="18" charset="0"/>
              <a:cs typeface="Times New Roman" panose="02020603050405020304" pitchFamily="18" charset="0"/>
            </a:endParaRPr>
          </a:p>
          <a:p>
            <a:pPr marL="0" marR="0" lvl="0" indent="0" algn="just" defTabSz="914400" rtl="0" eaLnBrk="1" fontAlgn="auto" latinLnBrk="0" hangingPunct="1">
              <a:lnSpc>
                <a:spcPts val="4550"/>
              </a:lnSpc>
              <a:spcBef>
                <a:spcPts val="0"/>
              </a:spcBef>
              <a:spcAft>
                <a:spcPts val="0"/>
              </a:spcAft>
              <a:buClrTx/>
              <a:buSzTx/>
              <a:buFontTx/>
              <a:buNone/>
              <a:tabLst/>
              <a:defRPr/>
            </a:pPr>
            <a:r>
              <a:rPr kumimoji="0" lang="en-US" sz="2400" i="1" u="none" strike="noStrike" kern="1200" cap="none" spc="0" normalizeH="0" baseline="0" noProof="0" dirty="0">
                <a:ln>
                  <a:noFill/>
                </a:ln>
                <a:solidFill>
                  <a:srgbClr val="6B705C"/>
                </a:solidFill>
                <a:effectLst/>
                <a:uLnTx/>
                <a:uFillTx/>
                <a:latin typeface="Times New Roman" panose="02020603050405020304" pitchFamily="18" charset="0"/>
                <a:cs typeface="Times New Roman" panose="02020603050405020304" pitchFamily="18" charset="0"/>
              </a:rPr>
              <a:t>Step 1: Ask a question – </a:t>
            </a:r>
            <a:r>
              <a:rPr kumimoji="0" lang="en-US" sz="2400" i="0" u="none" strike="noStrike" kern="1200" cap="none" spc="0" normalizeH="0" baseline="0" noProof="0" dirty="0">
                <a:ln>
                  <a:noFill/>
                </a:ln>
                <a:solidFill>
                  <a:srgbClr val="6B705C"/>
                </a:solidFill>
                <a:effectLst/>
                <a:uLnTx/>
                <a:uFillTx/>
                <a:latin typeface="Times New Roman" panose="02020603050405020304" pitchFamily="18" charset="0"/>
                <a:cs typeface="Times New Roman" panose="02020603050405020304" pitchFamily="18" charset="0"/>
              </a:rPr>
              <a:t>Writing a hypothesis begins with a research question that you want to answer. The question should be focused, specific, and researchable within the constraints of your project.</a:t>
            </a:r>
          </a:p>
          <a:p>
            <a:pPr marL="0" marR="0" lvl="0" indent="0" algn="just" defTabSz="914400" rtl="0" eaLnBrk="1" fontAlgn="auto" latinLnBrk="0" hangingPunct="1">
              <a:lnSpc>
                <a:spcPts val="4550"/>
              </a:lnSpc>
              <a:spcBef>
                <a:spcPts val="0"/>
              </a:spcBef>
              <a:spcAft>
                <a:spcPts val="0"/>
              </a:spcAft>
              <a:buClrTx/>
              <a:buSzTx/>
              <a:buFontTx/>
              <a:buNone/>
              <a:tabLst/>
              <a:defRPr/>
            </a:pPr>
            <a:endParaRPr kumimoji="0" lang="en-US" sz="2400" i="0" u="none" strike="noStrike" kern="1200" cap="none" spc="0" normalizeH="0" baseline="0" noProof="0" dirty="0">
              <a:ln>
                <a:noFill/>
              </a:ln>
              <a:solidFill>
                <a:srgbClr val="6B705C"/>
              </a:solidFill>
              <a:effectLst/>
              <a:uLnTx/>
              <a:uFillTx/>
              <a:latin typeface="Times New Roman" panose="02020603050405020304" pitchFamily="18" charset="0"/>
              <a:cs typeface="Times New Roman" panose="02020603050405020304" pitchFamily="18" charset="0"/>
            </a:endParaRPr>
          </a:p>
          <a:p>
            <a:pPr marL="0" marR="0" lvl="0" indent="0" algn="just" defTabSz="914400" rtl="0" eaLnBrk="1" fontAlgn="auto" latinLnBrk="0" hangingPunct="1">
              <a:lnSpc>
                <a:spcPts val="4550"/>
              </a:lnSpc>
              <a:spcBef>
                <a:spcPts val="0"/>
              </a:spcBef>
              <a:spcAft>
                <a:spcPts val="0"/>
              </a:spcAft>
              <a:buClrTx/>
              <a:buSzTx/>
              <a:buFontTx/>
              <a:buNone/>
              <a:tabLst/>
              <a:defRPr/>
            </a:pPr>
            <a:r>
              <a:rPr kumimoji="0" lang="en-US" sz="2400" i="1" u="none" strike="noStrike" kern="1200" cap="none" spc="0" normalizeH="0" baseline="0" noProof="0" dirty="0">
                <a:ln>
                  <a:noFill/>
                </a:ln>
                <a:solidFill>
                  <a:srgbClr val="6B705C"/>
                </a:solidFill>
                <a:effectLst/>
                <a:uLnTx/>
                <a:uFillTx/>
                <a:latin typeface="Times New Roman" panose="02020603050405020304" pitchFamily="18" charset="0"/>
                <a:cs typeface="Times New Roman" panose="02020603050405020304" pitchFamily="18" charset="0"/>
              </a:rPr>
              <a:t>Step 2: Do some preliminary research –</a:t>
            </a:r>
            <a:r>
              <a:rPr kumimoji="0" lang="en-US" sz="2400" i="0" u="none" strike="noStrike" kern="1200" cap="none" spc="0" normalizeH="0" baseline="0" noProof="0" dirty="0">
                <a:ln>
                  <a:noFill/>
                </a:ln>
                <a:solidFill>
                  <a:srgbClr val="6B705C"/>
                </a:solidFill>
                <a:effectLst/>
                <a:uLnTx/>
                <a:uFillTx/>
                <a:latin typeface="Times New Roman" panose="02020603050405020304" pitchFamily="18" charset="0"/>
                <a:cs typeface="Times New Roman" panose="02020603050405020304" pitchFamily="18" charset="0"/>
              </a:rPr>
              <a:t>Your initial answer to the question should be based on what is already known about the topic. Look for theories and previous studies to help you form educated assumptions about what your research will find. At this stage, you might construct a conceptual framework to ensure that you’re embarking on a relevant topic. This can also help you identify which variables you will study and what you think the relationships are between them. Sometimes, you’ll have to operationalize more complex constructs.</a:t>
            </a:r>
          </a:p>
          <a:p>
            <a:pPr marL="0" marR="0" lvl="0" indent="0" algn="just" defTabSz="914400" rtl="0" eaLnBrk="1" fontAlgn="auto" latinLnBrk="0" hangingPunct="1">
              <a:lnSpc>
                <a:spcPts val="4550"/>
              </a:lnSpc>
              <a:spcBef>
                <a:spcPts val="0"/>
              </a:spcBef>
              <a:spcAft>
                <a:spcPts val="0"/>
              </a:spcAft>
              <a:buClrTx/>
              <a:buSzTx/>
              <a:buFontTx/>
              <a:buNone/>
              <a:tabLst/>
              <a:defRPr/>
            </a:pPr>
            <a:endParaRPr kumimoji="0" lang="en-US" sz="2400" i="0" u="none" strike="noStrike" kern="1200" cap="none" spc="0" normalizeH="0" baseline="0" noProof="0" dirty="0">
              <a:ln>
                <a:noFill/>
              </a:ln>
              <a:solidFill>
                <a:srgbClr val="6B705C"/>
              </a:solidFill>
              <a:effectLst/>
              <a:uLnTx/>
              <a:uFillTx/>
              <a:latin typeface="Times New Roman" panose="02020603050405020304" pitchFamily="18" charset="0"/>
              <a:cs typeface="Times New Roman" panose="02020603050405020304" pitchFamily="18" charset="0"/>
            </a:endParaRPr>
          </a:p>
          <a:p>
            <a:pPr marL="0" marR="0" lvl="0" indent="0" algn="just" defTabSz="914400" rtl="0" eaLnBrk="1" fontAlgn="auto" latinLnBrk="0" hangingPunct="1">
              <a:lnSpc>
                <a:spcPts val="4550"/>
              </a:lnSpc>
              <a:spcBef>
                <a:spcPts val="0"/>
              </a:spcBef>
              <a:spcAft>
                <a:spcPts val="0"/>
              </a:spcAft>
              <a:buClrTx/>
              <a:buSzTx/>
              <a:buFontTx/>
              <a:buNone/>
              <a:tabLst/>
              <a:defRPr/>
            </a:pPr>
            <a:r>
              <a:rPr kumimoji="0" lang="en-US" sz="2400" i="1" u="none" strike="noStrike" kern="1200" cap="none" spc="0" normalizeH="0" baseline="0" noProof="0" dirty="0">
                <a:ln>
                  <a:noFill/>
                </a:ln>
                <a:solidFill>
                  <a:srgbClr val="6B705C"/>
                </a:solidFill>
                <a:effectLst/>
                <a:uLnTx/>
                <a:uFillTx/>
                <a:latin typeface="Times New Roman" panose="02020603050405020304" pitchFamily="18" charset="0"/>
                <a:cs typeface="Times New Roman" panose="02020603050405020304" pitchFamily="18" charset="0"/>
              </a:rPr>
              <a:t>Step 3: Formulate your hypothesis – </a:t>
            </a:r>
            <a:r>
              <a:rPr kumimoji="0" lang="en-US" sz="2400" i="0" u="none" strike="noStrike" kern="1200" cap="none" spc="0" normalizeH="0" baseline="0" noProof="0" dirty="0">
                <a:ln>
                  <a:noFill/>
                </a:ln>
                <a:solidFill>
                  <a:srgbClr val="6B705C"/>
                </a:solidFill>
                <a:effectLst/>
                <a:uLnTx/>
                <a:uFillTx/>
                <a:latin typeface="Times New Roman" panose="02020603050405020304" pitchFamily="18" charset="0"/>
                <a:cs typeface="Times New Roman" panose="02020603050405020304" pitchFamily="18" charset="0"/>
              </a:rPr>
              <a:t>Now you should have some idea of what you expect to find. Write your initial answer to the question in a clear, concise sentence.</a:t>
            </a:r>
          </a:p>
          <a:p>
            <a:pPr marL="0" marR="0" lvl="0" indent="0" algn="just" defTabSz="914400" rtl="0" eaLnBrk="1" fontAlgn="auto" latinLnBrk="0" hangingPunct="1">
              <a:lnSpc>
                <a:spcPts val="4550"/>
              </a:lnSpc>
              <a:spcBef>
                <a:spcPts val="0"/>
              </a:spcBef>
              <a:spcAft>
                <a:spcPts val="0"/>
              </a:spcAft>
              <a:buClrTx/>
              <a:buSzTx/>
              <a:buFontTx/>
              <a:buNone/>
              <a:tabLst/>
              <a:defRPr/>
            </a:pPr>
            <a:endParaRPr kumimoji="0" lang="en-US" sz="2400" i="0" u="none" strike="noStrike" kern="1200" cap="none" spc="0" normalizeH="0" baseline="0" noProof="0" dirty="0">
              <a:ln>
                <a:noFill/>
              </a:ln>
              <a:solidFill>
                <a:srgbClr val="6B705C"/>
              </a:solidFill>
              <a:effectLst/>
              <a:uLnTx/>
              <a:uFillTx/>
              <a:latin typeface="Times New Roman" panose="02020603050405020304" pitchFamily="18" charset="0"/>
              <a:cs typeface="Times New Roman" panose="02020603050405020304" pitchFamily="18" charset="0"/>
            </a:endParaRPr>
          </a:p>
          <a:p>
            <a:pPr marL="0" marR="0" lvl="0" indent="0" algn="l" defTabSz="914400" rtl="0" eaLnBrk="1" fontAlgn="auto" latinLnBrk="0" hangingPunct="1">
              <a:lnSpc>
                <a:spcPts val="4550"/>
              </a:lnSpc>
              <a:spcBef>
                <a:spcPts val="0"/>
              </a:spcBef>
              <a:spcAft>
                <a:spcPts val="0"/>
              </a:spcAft>
              <a:buClrTx/>
              <a:buSzTx/>
              <a:buFontTx/>
              <a:buNone/>
              <a:tabLst/>
              <a:defRPr/>
            </a:pPr>
            <a:endParaRPr kumimoji="0" lang="en-US" sz="3200" b="1" i="0" u="none" strike="noStrike" kern="1200" cap="none" spc="0" normalizeH="0" baseline="0" noProof="0" dirty="0">
              <a:ln>
                <a:noFill/>
              </a:ln>
              <a:solidFill>
                <a:srgbClr val="6B705C"/>
              </a:solidFill>
              <a:effectLst/>
              <a:uLnTx/>
              <a:uFillTx/>
              <a:latin typeface="Garet 2"/>
              <a:ea typeface="+mn-ea"/>
              <a:cs typeface="+mn-cs"/>
            </a:endParaRPr>
          </a:p>
          <a:p>
            <a:pPr marL="0" marR="0" lvl="0" indent="0" algn="l" defTabSz="914400" rtl="0" eaLnBrk="1" fontAlgn="auto" latinLnBrk="0" hangingPunct="1">
              <a:lnSpc>
                <a:spcPts val="4550"/>
              </a:lnSpc>
              <a:spcBef>
                <a:spcPts val="0"/>
              </a:spcBef>
              <a:spcAft>
                <a:spcPts val="0"/>
              </a:spcAft>
              <a:buClrTx/>
              <a:buSzTx/>
              <a:buFontTx/>
              <a:buNone/>
              <a:tabLst/>
              <a:defRPr/>
            </a:pPr>
            <a:endParaRPr kumimoji="0" lang="en-US" sz="3200" b="1" i="0" u="none" strike="noStrike" kern="1200" cap="none" spc="0" normalizeH="0" baseline="0" noProof="0" dirty="0">
              <a:ln>
                <a:noFill/>
              </a:ln>
              <a:solidFill>
                <a:srgbClr val="6B705C"/>
              </a:solidFill>
              <a:effectLst/>
              <a:uLnTx/>
              <a:uFillTx/>
              <a:latin typeface="Garet 2"/>
              <a:ea typeface="+mn-ea"/>
              <a:cs typeface="+mn-cs"/>
            </a:endParaRPr>
          </a:p>
          <a:p>
            <a:pPr marL="0" marR="0" lvl="0" indent="0" algn="l" defTabSz="914400" rtl="0" eaLnBrk="1" fontAlgn="auto" latinLnBrk="0" hangingPunct="1">
              <a:lnSpc>
                <a:spcPts val="4550"/>
              </a:lnSpc>
              <a:spcBef>
                <a:spcPts val="0"/>
              </a:spcBef>
              <a:spcAft>
                <a:spcPts val="0"/>
              </a:spcAft>
              <a:buClrTx/>
              <a:buSzTx/>
              <a:buFontTx/>
              <a:buNone/>
              <a:tabLst/>
              <a:defRPr/>
            </a:pPr>
            <a:endParaRPr kumimoji="0" lang="en-US" sz="3200" b="1" i="0" u="none" strike="noStrike" kern="1200" cap="none" spc="0" normalizeH="0" baseline="0" noProof="0" dirty="0">
              <a:ln>
                <a:noFill/>
              </a:ln>
              <a:solidFill>
                <a:srgbClr val="6B705C"/>
              </a:solidFill>
              <a:effectLst/>
              <a:uLnTx/>
              <a:uFillTx/>
              <a:latin typeface="Garet 2"/>
              <a:ea typeface="+mn-ea"/>
              <a:cs typeface="+mn-cs"/>
            </a:endParaRPr>
          </a:p>
          <a:p>
            <a:pPr marL="0" marR="0" lvl="0" indent="0" algn="just" defTabSz="914400" rtl="0" eaLnBrk="1" fontAlgn="auto" latinLnBrk="0" hangingPunct="1">
              <a:lnSpc>
                <a:spcPct val="150000"/>
              </a:lnSpc>
              <a:spcBef>
                <a:spcPts val="0"/>
              </a:spcBef>
              <a:spcAft>
                <a:spcPts val="0"/>
              </a:spcAft>
              <a:buClrTx/>
              <a:buSzTx/>
              <a:buFontTx/>
              <a:buNone/>
              <a:tabLst/>
              <a:defRPr/>
            </a:pPr>
            <a:endParaRPr kumimoji="0" lang="en-US" sz="2400" b="1" i="0" u="none" strike="noStrike" kern="1200" cap="none" spc="0" normalizeH="0" baseline="0" noProof="0" dirty="0">
              <a:ln>
                <a:noFill/>
              </a:ln>
              <a:solidFill>
                <a:srgbClr val="6B705C"/>
              </a:solidFill>
              <a:effectLst/>
              <a:uLnTx/>
              <a:uFillTx/>
              <a:latin typeface="Garet 2"/>
              <a:ea typeface="+mn-ea"/>
              <a:cs typeface="+mn-cs"/>
            </a:endParaRPr>
          </a:p>
          <a:p>
            <a:pPr marL="0" marR="0" lvl="0" indent="0" algn="just" defTabSz="914400" rtl="0" eaLnBrk="1" fontAlgn="auto" latinLnBrk="0" hangingPunct="1">
              <a:lnSpc>
                <a:spcPct val="150000"/>
              </a:lnSpc>
              <a:spcBef>
                <a:spcPts val="0"/>
              </a:spcBef>
              <a:spcAft>
                <a:spcPts val="0"/>
              </a:spcAft>
              <a:buClrTx/>
              <a:buSzTx/>
              <a:buFontTx/>
              <a:buNone/>
              <a:tabLst/>
              <a:defRPr/>
            </a:pPr>
            <a:endParaRPr kumimoji="0" lang="en-US" sz="2400" b="1" i="0" u="none" strike="noStrike" kern="1200" cap="none" spc="0" normalizeH="0" baseline="0" noProof="0" dirty="0">
              <a:ln>
                <a:noFill/>
              </a:ln>
              <a:solidFill>
                <a:srgbClr val="6B705C"/>
              </a:solidFill>
              <a:effectLst/>
              <a:uLnTx/>
              <a:uFillTx/>
              <a:latin typeface="Garet 2"/>
              <a:ea typeface="+mn-ea"/>
              <a:cs typeface="+mn-cs"/>
            </a:endParaRPr>
          </a:p>
          <a:p>
            <a:pPr marL="0" marR="0" lvl="0" indent="0" algn="l" defTabSz="914400" rtl="0" eaLnBrk="1" fontAlgn="auto" latinLnBrk="0" hangingPunct="1">
              <a:lnSpc>
                <a:spcPts val="4550"/>
              </a:lnSpc>
              <a:spcBef>
                <a:spcPts val="0"/>
              </a:spcBef>
              <a:spcAft>
                <a:spcPts val="0"/>
              </a:spcAft>
              <a:buClrTx/>
              <a:buSzTx/>
              <a:buFontTx/>
              <a:buNone/>
              <a:tabLst/>
              <a:defRPr/>
            </a:pPr>
            <a:endParaRPr kumimoji="0" lang="en-US" sz="3500" b="0" i="0" u="none" strike="noStrike" kern="1200" cap="none" spc="0" normalizeH="0" baseline="0" noProof="0" dirty="0">
              <a:ln>
                <a:noFill/>
              </a:ln>
              <a:solidFill>
                <a:srgbClr val="6B705C"/>
              </a:solidFill>
              <a:effectLst/>
              <a:uLnTx/>
              <a:uFillTx/>
              <a:latin typeface="Garet 2"/>
              <a:ea typeface="+mn-ea"/>
              <a:cs typeface="+mn-cs"/>
            </a:endParaRPr>
          </a:p>
        </p:txBody>
      </p:sp>
      <p:sp>
        <p:nvSpPr>
          <p:cNvPr id="9" name="Freeform 9"/>
          <p:cNvSpPr/>
          <p:nvPr/>
        </p:nvSpPr>
        <p:spPr>
          <a:xfrm>
            <a:off x="241687" y="3956947"/>
            <a:ext cx="1224653" cy="1224653"/>
          </a:xfrm>
          <a:custGeom>
            <a:avLst/>
            <a:gdLst/>
            <a:ahLst/>
            <a:cxnLst/>
            <a:rect l="l" t="t" r="r" b="b"/>
            <a:pathLst>
              <a:path w="1224653" h="1224653">
                <a:moveTo>
                  <a:pt x="0" y="0"/>
                </a:moveTo>
                <a:lnTo>
                  <a:pt x="1224653" y="0"/>
                </a:lnTo>
                <a:lnTo>
                  <a:pt x="1224653" y="1224653"/>
                </a:lnTo>
                <a:lnTo>
                  <a:pt x="0" y="1224653"/>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N" sz="18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79798476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02C5C109-D82B-46AE-C473-DE13A744112A}"/>
              </a:ext>
            </a:extLst>
          </p:cNvPr>
          <p:cNvPicPr>
            <a:picLocks noChangeAspect="1"/>
          </p:cNvPicPr>
          <p:nvPr/>
        </p:nvPicPr>
        <p:blipFill>
          <a:blip r:embed="rId2"/>
          <a:stretch>
            <a:fillRect/>
          </a:stretch>
        </p:blipFill>
        <p:spPr>
          <a:xfrm>
            <a:off x="304800" y="723900"/>
            <a:ext cx="11963400" cy="8610600"/>
          </a:xfrm>
          <a:prstGeom prst="rect">
            <a:avLst/>
          </a:prstGeom>
        </p:spPr>
      </p:pic>
      <p:pic>
        <p:nvPicPr>
          <p:cNvPr id="5" name="Picture 4">
            <a:extLst>
              <a:ext uri="{FF2B5EF4-FFF2-40B4-BE49-F238E27FC236}">
                <a16:creationId xmlns:a16="http://schemas.microsoft.com/office/drawing/2014/main" id="{CDF64C60-90A0-4665-75D7-29D058B47419}"/>
              </a:ext>
            </a:extLst>
          </p:cNvPr>
          <p:cNvPicPr>
            <a:picLocks noChangeAspect="1"/>
          </p:cNvPicPr>
          <p:nvPr/>
        </p:nvPicPr>
        <p:blipFill>
          <a:blip r:embed="rId3"/>
          <a:stretch>
            <a:fillRect/>
          </a:stretch>
        </p:blipFill>
        <p:spPr>
          <a:xfrm rot="247422">
            <a:off x="12018818" y="741218"/>
            <a:ext cx="5943600" cy="8920162"/>
          </a:xfrm>
          <a:prstGeom prst="rect">
            <a:avLst/>
          </a:prstGeom>
        </p:spPr>
      </p:pic>
    </p:spTree>
    <p:extLst>
      <p:ext uri="{BB962C8B-B14F-4D97-AF65-F5344CB8AC3E}">
        <p14:creationId xmlns:p14="http://schemas.microsoft.com/office/powerpoint/2010/main" val="105565844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9D60E9C7-63A8-87D2-F617-F1F2D62631A1}"/>
              </a:ext>
            </a:extLst>
          </p:cNvPr>
          <p:cNvPicPr>
            <a:picLocks noChangeAspect="1"/>
          </p:cNvPicPr>
          <p:nvPr/>
        </p:nvPicPr>
        <p:blipFill>
          <a:blip r:embed="rId2"/>
          <a:stretch>
            <a:fillRect/>
          </a:stretch>
        </p:blipFill>
        <p:spPr>
          <a:xfrm>
            <a:off x="381000" y="952500"/>
            <a:ext cx="8991600" cy="8217014"/>
          </a:xfrm>
          <a:prstGeom prst="rect">
            <a:avLst/>
          </a:prstGeom>
        </p:spPr>
      </p:pic>
      <p:pic>
        <p:nvPicPr>
          <p:cNvPr id="5" name="Picture 4">
            <a:extLst>
              <a:ext uri="{FF2B5EF4-FFF2-40B4-BE49-F238E27FC236}">
                <a16:creationId xmlns:a16="http://schemas.microsoft.com/office/drawing/2014/main" id="{50399F83-D520-21F3-138E-2F78D789ED96}"/>
              </a:ext>
            </a:extLst>
          </p:cNvPr>
          <p:cNvPicPr>
            <a:picLocks noChangeAspect="1"/>
          </p:cNvPicPr>
          <p:nvPr/>
        </p:nvPicPr>
        <p:blipFill>
          <a:blip r:embed="rId3"/>
          <a:stretch>
            <a:fillRect/>
          </a:stretch>
        </p:blipFill>
        <p:spPr>
          <a:xfrm rot="179943">
            <a:off x="9525000" y="952500"/>
            <a:ext cx="8077200" cy="7696200"/>
          </a:xfrm>
          <a:prstGeom prst="rect">
            <a:avLst/>
          </a:prstGeom>
        </p:spPr>
      </p:pic>
    </p:spTree>
    <p:extLst>
      <p:ext uri="{BB962C8B-B14F-4D97-AF65-F5344CB8AC3E}">
        <p14:creationId xmlns:p14="http://schemas.microsoft.com/office/powerpoint/2010/main" val="423323326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F8F5ED"/>
        </a:solidFill>
        <a:effectLst/>
      </p:bgPr>
    </p:bg>
    <p:spTree>
      <p:nvGrpSpPr>
        <p:cNvPr id="1" name=""/>
        <p:cNvGrpSpPr/>
        <p:nvPr/>
      </p:nvGrpSpPr>
      <p:grpSpPr>
        <a:xfrm>
          <a:off x="0" y="0"/>
          <a:ext cx="0" cy="0"/>
          <a:chOff x="0" y="0"/>
          <a:chExt cx="0" cy="0"/>
        </a:xfrm>
      </p:grpSpPr>
      <p:grpSp>
        <p:nvGrpSpPr>
          <p:cNvPr id="2" name="Group 2"/>
          <p:cNvGrpSpPr/>
          <p:nvPr/>
        </p:nvGrpSpPr>
        <p:grpSpPr>
          <a:xfrm rot="5400000">
            <a:off x="8542551" y="530756"/>
            <a:ext cx="10287000" cy="9203897"/>
            <a:chOff x="0" y="0"/>
            <a:chExt cx="2709333" cy="2424072"/>
          </a:xfrm>
        </p:grpSpPr>
        <p:sp>
          <p:nvSpPr>
            <p:cNvPr id="3" name="Freeform 3"/>
            <p:cNvSpPr/>
            <p:nvPr/>
          </p:nvSpPr>
          <p:spPr>
            <a:xfrm>
              <a:off x="0" y="0"/>
              <a:ext cx="2709333" cy="2424072"/>
            </a:xfrm>
            <a:custGeom>
              <a:avLst/>
              <a:gdLst/>
              <a:ahLst/>
              <a:cxnLst/>
              <a:rect l="l" t="t" r="r" b="b"/>
              <a:pathLst>
                <a:path w="2709333" h="2424072">
                  <a:moveTo>
                    <a:pt x="0" y="0"/>
                  </a:moveTo>
                  <a:lnTo>
                    <a:pt x="2709333" y="0"/>
                  </a:lnTo>
                  <a:lnTo>
                    <a:pt x="2709333" y="2424072"/>
                  </a:lnTo>
                  <a:lnTo>
                    <a:pt x="0" y="2424072"/>
                  </a:lnTo>
                  <a:close/>
                </a:path>
              </a:pathLst>
            </a:custGeom>
            <a:solidFill>
              <a:srgbClr val="B7B7A4"/>
            </a:solidFill>
          </p:spPr>
          <p:txBody>
            <a:bodyPr/>
            <a:lstStyle/>
            <a:p>
              <a:endParaRPr lang="en-IN"/>
            </a:p>
          </p:txBody>
        </p:sp>
        <p:sp>
          <p:nvSpPr>
            <p:cNvPr id="4" name="TextBox 4"/>
            <p:cNvSpPr txBox="1"/>
            <p:nvPr/>
          </p:nvSpPr>
          <p:spPr>
            <a:xfrm>
              <a:off x="0" y="-38100"/>
              <a:ext cx="812800" cy="850900"/>
            </a:xfrm>
            <a:prstGeom prst="rect">
              <a:avLst/>
            </a:prstGeom>
          </p:spPr>
          <p:txBody>
            <a:bodyPr lIns="50800" tIns="50800" rIns="50800" bIns="50800" rtlCol="0" anchor="ctr"/>
            <a:lstStyle/>
            <a:p>
              <a:pPr algn="ctr">
                <a:lnSpc>
                  <a:spcPts val="2800"/>
                </a:lnSpc>
              </a:pPr>
              <a:endParaRPr/>
            </a:p>
          </p:txBody>
        </p:sp>
      </p:grpSp>
      <p:sp>
        <p:nvSpPr>
          <p:cNvPr id="5" name="Freeform 5"/>
          <p:cNvSpPr/>
          <p:nvPr/>
        </p:nvSpPr>
        <p:spPr>
          <a:xfrm>
            <a:off x="11752686" y="3086100"/>
            <a:ext cx="4054948" cy="4114800"/>
          </a:xfrm>
          <a:custGeom>
            <a:avLst/>
            <a:gdLst/>
            <a:ahLst/>
            <a:cxnLst/>
            <a:rect l="l" t="t" r="r" b="b"/>
            <a:pathLst>
              <a:path w="4054948" h="4114800">
                <a:moveTo>
                  <a:pt x="0" y="0"/>
                </a:moveTo>
                <a:lnTo>
                  <a:pt x="4054948" y="0"/>
                </a:lnTo>
                <a:lnTo>
                  <a:pt x="4054948" y="4114800"/>
                </a:lnTo>
                <a:lnTo>
                  <a:pt x="0" y="4114800"/>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IN" dirty="0"/>
          </a:p>
        </p:txBody>
      </p:sp>
      <p:sp>
        <p:nvSpPr>
          <p:cNvPr id="6" name="Freeform 6"/>
          <p:cNvSpPr/>
          <p:nvPr/>
        </p:nvSpPr>
        <p:spPr>
          <a:xfrm rot="-3434064">
            <a:off x="15001234" y="2932186"/>
            <a:ext cx="1825951" cy="1294766"/>
          </a:xfrm>
          <a:custGeom>
            <a:avLst/>
            <a:gdLst/>
            <a:ahLst/>
            <a:cxnLst/>
            <a:rect l="l" t="t" r="r" b="b"/>
            <a:pathLst>
              <a:path w="1825951" h="1294766">
                <a:moveTo>
                  <a:pt x="0" y="0"/>
                </a:moveTo>
                <a:lnTo>
                  <a:pt x="1825951" y="0"/>
                </a:lnTo>
                <a:lnTo>
                  <a:pt x="1825951" y="1294766"/>
                </a:lnTo>
                <a:lnTo>
                  <a:pt x="0" y="1294766"/>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IN"/>
          </a:p>
        </p:txBody>
      </p:sp>
      <p:sp>
        <p:nvSpPr>
          <p:cNvPr id="7" name="Freeform 7"/>
          <p:cNvSpPr/>
          <p:nvPr/>
        </p:nvSpPr>
        <p:spPr>
          <a:xfrm rot="-8100000">
            <a:off x="13809039" y="7371740"/>
            <a:ext cx="2133373" cy="1326570"/>
          </a:xfrm>
          <a:custGeom>
            <a:avLst/>
            <a:gdLst/>
            <a:ahLst/>
            <a:cxnLst/>
            <a:rect l="l" t="t" r="r" b="b"/>
            <a:pathLst>
              <a:path w="2133373" h="1326570">
                <a:moveTo>
                  <a:pt x="0" y="0"/>
                </a:moveTo>
                <a:lnTo>
                  <a:pt x="2133373" y="0"/>
                </a:lnTo>
                <a:lnTo>
                  <a:pt x="2133373" y="1326570"/>
                </a:lnTo>
                <a:lnTo>
                  <a:pt x="0" y="1326570"/>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en-IN"/>
          </a:p>
        </p:txBody>
      </p:sp>
      <p:sp>
        <p:nvSpPr>
          <p:cNvPr id="8" name="Freeform 8"/>
          <p:cNvSpPr/>
          <p:nvPr/>
        </p:nvSpPr>
        <p:spPr>
          <a:xfrm rot="2287096" flipV="1">
            <a:off x="9841863" y="3745952"/>
            <a:ext cx="1959216" cy="520083"/>
          </a:xfrm>
          <a:custGeom>
            <a:avLst/>
            <a:gdLst/>
            <a:ahLst/>
            <a:cxnLst/>
            <a:rect l="l" t="t" r="r" b="b"/>
            <a:pathLst>
              <a:path w="1959216" h="520083">
                <a:moveTo>
                  <a:pt x="0" y="520083"/>
                </a:moveTo>
                <a:lnTo>
                  <a:pt x="1959216" y="520083"/>
                </a:lnTo>
                <a:lnTo>
                  <a:pt x="1959216" y="0"/>
                </a:lnTo>
                <a:lnTo>
                  <a:pt x="0" y="0"/>
                </a:lnTo>
                <a:lnTo>
                  <a:pt x="0" y="520083"/>
                </a:lnTo>
                <a:close/>
              </a:path>
            </a:pathLst>
          </a:custGeom>
          <a:blipFill>
            <a:blip r:embed="rId8">
              <a:extLst>
                <a:ext uri="{96DAC541-7B7A-43D3-8B79-37D633B846F1}">
                  <asvg:svgBlip xmlns:asvg="http://schemas.microsoft.com/office/drawing/2016/SVG/main" r:embed="rId9"/>
                </a:ext>
              </a:extLst>
            </a:blip>
            <a:stretch>
              <a:fillRect/>
            </a:stretch>
          </a:blipFill>
        </p:spPr>
        <p:txBody>
          <a:bodyPr/>
          <a:lstStyle/>
          <a:p>
            <a:endParaRPr lang="en-IN"/>
          </a:p>
        </p:txBody>
      </p:sp>
      <p:sp>
        <p:nvSpPr>
          <p:cNvPr id="9" name="TextBox 9"/>
          <p:cNvSpPr txBox="1"/>
          <p:nvPr/>
        </p:nvSpPr>
        <p:spPr>
          <a:xfrm>
            <a:off x="1028700" y="497123"/>
            <a:ext cx="8956070" cy="1846659"/>
          </a:xfrm>
          <a:prstGeom prst="rect">
            <a:avLst/>
          </a:prstGeom>
        </p:spPr>
        <p:txBody>
          <a:bodyPr lIns="0" tIns="0" rIns="0" bIns="0" rtlCol="0" anchor="t">
            <a:spAutoFit/>
          </a:bodyPr>
          <a:lstStyle/>
          <a:p>
            <a:pPr>
              <a:lnSpc>
                <a:spcPts val="16800"/>
              </a:lnSpc>
            </a:pPr>
            <a:r>
              <a:rPr lang="en-US" sz="6000" b="1" dirty="0">
                <a:solidFill>
                  <a:srgbClr val="6B705C"/>
                </a:solidFill>
                <a:latin typeface="TAN Mon Cheri"/>
              </a:rPr>
              <a:t>Challenges</a:t>
            </a:r>
          </a:p>
        </p:txBody>
      </p:sp>
      <p:sp>
        <p:nvSpPr>
          <p:cNvPr id="10" name="TextBox 10"/>
          <p:cNvSpPr txBox="1"/>
          <p:nvPr/>
        </p:nvSpPr>
        <p:spPr>
          <a:xfrm>
            <a:off x="1022118" y="3365437"/>
            <a:ext cx="7636579" cy="6455613"/>
          </a:xfrm>
          <a:prstGeom prst="rect">
            <a:avLst/>
          </a:prstGeom>
        </p:spPr>
        <p:txBody>
          <a:bodyPr lIns="0" tIns="0" rIns="0" bIns="0" rtlCol="0" anchor="t">
            <a:spAutoFit/>
          </a:bodyPr>
          <a:lstStyle/>
          <a:p>
            <a:pPr>
              <a:lnSpc>
                <a:spcPts val="3640"/>
              </a:lnSpc>
            </a:pPr>
            <a:r>
              <a:rPr lang="en-US" sz="2800" dirty="0">
                <a:solidFill>
                  <a:srgbClr val="6B705C"/>
                </a:solidFill>
                <a:latin typeface="Garet 2"/>
              </a:rPr>
              <a:t>Academic Writing for a young researcher has various challenges. Of it the three prominent ones are:</a:t>
            </a:r>
          </a:p>
          <a:p>
            <a:pPr>
              <a:lnSpc>
                <a:spcPts val="3640"/>
              </a:lnSpc>
            </a:pPr>
            <a:endParaRPr lang="en-US" sz="2800" dirty="0">
              <a:solidFill>
                <a:srgbClr val="6B705C"/>
              </a:solidFill>
              <a:latin typeface="Garet 2"/>
            </a:endParaRPr>
          </a:p>
          <a:p>
            <a:pPr marL="514350" indent="-514350">
              <a:lnSpc>
                <a:spcPts val="3640"/>
              </a:lnSpc>
              <a:buAutoNum type="arabicParenR"/>
            </a:pPr>
            <a:r>
              <a:rPr lang="en-US" sz="2800" dirty="0">
                <a:solidFill>
                  <a:srgbClr val="6B705C"/>
                </a:solidFill>
                <a:latin typeface="Garet 2"/>
              </a:rPr>
              <a:t>Lack of awareness regarding approaching/selecting/researching a topic.</a:t>
            </a:r>
          </a:p>
          <a:p>
            <a:pPr marL="514350" indent="-514350">
              <a:lnSpc>
                <a:spcPts val="3640"/>
              </a:lnSpc>
              <a:buAutoNum type="arabicParenR"/>
            </a:pPr>
            <a:endParaRPr lang="en-US" sz="2800" dirty="0">
              <a:solidFill>
                <a:srgbClr val="6B705C"/>
              </a:solidFill>
              <a:latin typeface="Garet 2"/>
            </a:endParaRPr>
          </a:p>
          <a:p>
            <a:pPr marL="514350" indent="-514350">
              <a:lnSpc>
                <a:spcPts val="3640"/>
              </a:lnSpc>
              <a:buAutoNum type="arabicParenR"/>
            </a:pPr>
            <a:r>
              <a:rPr lang="en-US" sz="2800" dirty="0">
                <a:solidFill>
                  <a:srgbClr val="6B705C"/>
                </a:solidFill>
                <a:latin typeface="Garet 2"/>
              </a:rPr>
              <a:t>Lack of patience while formulating/writing a paper.</a:t>
            </a:r>
          </a:p>
          <a:p>
            <a:pPr marL="514350" indent="-514350">
              <a:lnSpc>
                <a:spcPts val="3640"/>
              </a:lnSpc>
              <a:buAutoNum type="arabicParenR"/>
            </a:pPr>
            <a:endParaRPr lang="en-US" sz="2800" dirty="0">
              <a:solidFill>
                <a:srgbClr val="6B705C"/>
              </a:solidFill>
              <a:latin typeface="Garet 2"/>
            </a:endParaRPr>
          </a:p>
          <a:p>
            <a:pPr marL="514350" indent="-514350">
              <a:lnSpc>
                <a:spcPts val="3640"/>
              </a:lnSpc>
              <a:buAutoNum type="arabicParenR"/>
            </a:pPr>
            <a:r>
              <a:rPr lang="en-US" sz="2800" dirty="0">
                <a:solidFill>
                  <a:srgbClr val="6B705C"/>
                </a:solidFill>
                <a:latin typeface="Garet 2"/>
              </a:rPr>
              <a:t>Falling prey to myths of Academic Writing</a:t>
            </a:r>
          </a:p>
          <a:p>
            <a:pPr>
              <a:lnSpc>
                <a:spcPts val="3640"/>
              </a:lnSpc>
            </a:pPr>
            <a:endParaRPr lang="en-US" sz="2800" dirty="0">
              <a:solidFill>
                <a:srgbClr val="6B705C"/>
              </a:solidFill>
              <a:latin typeface="Garet 2"/>
            </a:endParaRPr>
          </a:p>
        </p:txBody>
      </p:sp>
      <p:sp>
        <p:nvSpPr>
          <p:cNvPr id="11" name="TextBox 11"/>
          <p:cNvSpPr txBox="1"/>
          <p:nvPr/>
        </p:nvSpPr>
        <p:spPr>
          <a:xfrm>
            <a:off x="9289570" y="2548024"/>
            <a:ext cx="3290682" cy="648686"/>
          </a:xfrm>
          <a:prstGeom prst="rect">
            <a:avLst/>
          </a:prstGeom>
        </p:spPr>
        <p:txBody>
          <a:bodyPr lIns="0" tIns="0" rIns="0" bIns="0" rtlCol="0" anchor="t">
            <a:spAutoFit/>
          </a:bodyPr>
          <a:lstStyle/>
          <a:p>
            <a:pPr>
              <a:lnSpc>
                <a:spcPts val="5216"/>
              </a:lnSpc>
            </a:pPr>
            <a:r>
              <a:rPr lang="en-US" sz="4012" dirty="0">
                <a:solidFill>
                  <a:srgbClr val="6B705C"/>
                </a:solidFill>
                <a:latin typeface="Garet 2"/>
              </a:rPr>
              <a:t>Myths</a:t>
            </a:r>
          </a:p>
        </p:txBody>
      </p:sp>
      <p:sp>
        <p:nvSpPr>
          <p:cNvPr id="12" name="TextBox 12"/>
          <p:cNvSpPr txBox="1"/>
          <p:nvPr/>
        </p:nvSpPr>
        <p:spPr>
          <a:xfrm>
            <a:off x="14644092" y="1391108"/>
            <a:ext cx="3228010" cy="1321387"/>
          </a:xfrm>
          <a:prstGeom prst="rect">
            <a:avLst/>
          </a:prstGeom>
        </p:spPr>
        <p:txBody>
          <a:bodyPr lIns="0" tIns="0" rIns="0" bIns="0" rtlCol="0" anchor="t">
            <a:spAutoFit/>
          </a:bodyPr>
          <a:lstStyle/>
          <a:p>
            <a:pPr>
              <a:lnSpc>
                <a:spcPts val="5216"/>
              </a:lnSpc>
            </a:pPr>
            <a:r>
              <a:rPr lang="en-US" sz="4012" dirty="0">
                <a:solidFill>
                  <a:srgbClr val="6B705C"/>
                </a:solidFill>
                <a:latin typeface="Garet 2"/>
              </a:rPr>
              <a:t>Lack of awareness</a:t>
            </a:r>
          </a:p>
        </p:txBody>
      </p:sp>
      <p:sp>
        <p:nvSpPr>
          <p:cNvPr id="13" name="TextBox 13"/>
          <p:cNvSpPr txBox="1"/>
          <p:nvPr/>
        </p:nvSpPr>
        <p:spPr>
          <a:xfrm>
            <a:off x="14097000" y="8455338"/>
            <a:ext cx="3651303" cy="1321387"/>
          </a:xfrm>
          <a:prstGeom prst="rect">
            <a:avLst/>
          </a:prstGeom>
        </p:spPr>
        <p:txBody>
          <a:bodyPr wrap="square" lIns="0" tIns="0" rIns="0" bIns="0" rtlCol="0" anchor="t">
            <a:spAutoFit/>
          </a:bodyPr>
          <a:lstStyle/>
          <a:p>
            <a:pPr>
              <a:lnSpc>
                <a:spcPts val="5216"/>
              </a:lnSpc>
            </a:pPr>
            <a:r>
              <a:rPr lang="en-US" sz="4012" dirty="0">
                <a:solidFill>
                  <a:srgbClr val="6B705C"/>
                </a:solidFill>
                <a:latin typeface="Garet 2"/>
              </a:rPr>
              <a:t>Lack of patience</a:t>
            </a:r>
          </a:p>
        </p:txBody>
      </p:sp>
      <p:sp>
        <p:nvSpPr>
          <p:cNvPr id="14" name="TextBox 14"/>
          <p:cNvSpPr txBox="1"/>
          <p:nvPr/>
        </p:nvSpPr>
        <p:spPr>
          <a:xfrm>
            <a:off x="12040710" y="4650023"/>
            <a:ext cx="3290682" cy="653886"/>
          </a:xfrm>
          <a:prstGeom prst="rect">
            <a:avLst/>
          </a:prstGeom>
        </p:spPr>
        <p:txBody>
          <a:bodyPr lIns="0" tIns="0" rIns="0" bIns="0" rtlCol="0" anchor="t">
            <a:spAutoFit/>
          </a:bodyPr>
          <a:lstStyle/>
          <a:p>
            <a:pPr algn="ctr">
              <a:lnSpc>
                <a:spcPts val="5216"/>
              </a:lnSpc>
            </a:pPr>
            <a:r>
              <a:rPr lang="en-US" sz="4012" dirty="0">
                <a:solidFill>
                  <a:srgbClr val="6B705C"/>
                </a:solidFill>
                <a:latin typeface="Garet 2"/>
              </a:rPr>
              <a:t>Challenges </a:t>
            </a:r>
          </a:p>
        </p:txBody>
      </p:sp>
      <p:sp>
        <p:nvSpPr>
          <p:cNvPr id="15" name="Freeform 15"/>
          <p:cNvSpPr/>
          <p:nvPr/>
        </p:nvSpPr>
        <p:spPr>
          <a:xfrm>
            <a:off x="8304672" y="735248"/>
            <a:ext cx="1558861" cy="1558861"/>
          </a:xfrm>
          <a:custGeom>
            <a:avLst/>
            <a:gdLst/>
            <a:ahLst/>
            <a:cxnLst/>
            <a:rect l="l" t="t" r="r" b="b"/>
            <a:pathLst>
              <a:path w="1558861" h="1558861">
                <a:moveTo>
                  <a:pt x="0" y="0"/>
                </a:moveTo>
                <a:lnTo>
                  <a:pt x="1558862" y="0"/>
                </a:lnTo>
                <a:lnTo>
                  <a:pt x="1558862" y="1558862"/>
                </a:lnTo>
                <a:lnTo>
                  <a:pt x="0" y="1558862"/>
                </a:lnTo>
                <a:lnTo>
                  <a:pt x="0" y="0"/>
                </a:lnTo>
                <a:close/>
              </a:path>
            </a:pathLst>
          </a:custGeom>
          <a:blipFill>
            <a:blip r:embed="rId10">
              <a:extLst>
                <a:ext uri="{96DAC541-7B7A-43D3-8B79-37D633B846F1}">
                  <asvg:svgBlip xmlns:asvg="http://schemas.microsoft.com/office/drawing/2016/SVG/main" r:embed="rId11"/>
                </a:ext>
              </a:extLst>
            </a:blip>
            <a:stretch>
              <a:fillRect/>
            </a:stretch>
          </a:blipFill>
        </p:spPr>
        <p:txBody>
          <a:bodyPr/>
          <a:lstStyle/>
          <a:p>
            <a:endParaRPr lang="en-IN"/>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F8F5ED"/>
        </a:solidFill>
        <a:effectLst/>
      </p:bgPr>
    </p:bg>
    <p:spTree>
      <p:nvGrpSpPr>
        <p:cNvPr id="1" name=""/>
        <p:cNvGrpSpPr/>
        <p:nvPr/>
      </p:nvGrpSpPr>
      <p:grpSpPr>
        <a:xfrm>
          <a:off x="0" y="0"/>
          <a:ext cx="0" cy="0"/>
          <a:chOff x="0" y="0"/>
          <a:chExt cx="0" cy="0"/>
        </a:xfrm>
      </p:grpSpPr>
      <p:grpSp>
        <p:nvGrpSpPr>
          <p:cNvPr id="2" name="Group 2"/>
          <p:cNvGrpSpPr/>
          <p:nvPr/>
        </p:nvGrpSpPr>
        <p:grpSpPr>
          <a:xfrm rot="-10800000">
            <a:off x="15763338" y="0"/>
            <a:ext cx="2501924" cy="10287000"/>
            <a:chOff x="0" y="0"/>
            <a:chExt cx="658943" cy="2709333"/>
          </a:xfrm>
        </p:grpSpPr>
        <p:sp>
          <p:nvSpPr>
            <p:cNvPr id="3" name="Freeform 3"/>
            <p:cNvSpPr/>
            <p:nvPr/>
          </p:nvSpPr>
          <p:spPr>
            <a:xfrm>
              <a:off x="0" y="0"/>
              <a:ext cx="658943" cy="2709333"/>
            </a:xfrm>
            <a:custGeom>
              <a:avLst/>
              <a:gdLst/>
              <a:ahLst/>
              <a:cxnLst/>
              <a:rect l="l" t="t" r="r" b="b"/>
              <a:pathLst>
                <a:path w="658943" h="2709333">
                  <a:moveTo>
                    <a:pt x="0" y="0"/>
                  </a:moveTo>
                  <a:lnTo>
                    <a:pt x="658943" y="0"/>
                  </a:lnTo>
                  <a:lnTo>
                    <a:pt x="658943" y="2709333"/>
                  </a:lnTo>
                  <a:lnTo>
                    <a:pt x="0" y="2709333"/>
                  </a:lnTo>
                  <a:close/>
                </a:path>
              </a:pathLst>
            </a:custGeom>
            <a:solidFill>
              <a:srgbClr val="CB997E"/>
            </a:solid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N" sz="1800" b="0" i="0" u="none" strike="noStrike" kern="1200" cap="none" spc="0" normalizeH="0" baseline="0" noProof="0">
                <a:ln>
                  <a:noFill/>
                </a:ln>
                <a:solidFill>
                  <a:prstClr val="black"/>
                </a:solidFill>
                <a:effectLst/>
                <a:uLnTx/>
                <a:uFillTx/>
                <a:latin typeface="Calibri"/>
                <a:ea typeface="+mn-ea"/>
                <a:cs typeface="+mn-cs"/>
              </a:endParaRPr>
            </a:p>
          </p:txBody>
        </p:sp>
        <p:sp>
          <p:nvSpPr>
            <p:cNvPr id="4" name="TextBox 4"/>
            <p:cNvSpPr txBox="1"/>
            <p:nvPr/>
          </p:nvSpPr>
          <p:spPr>
            <a:xfrm>
              <a:off x="0" y="-38100"/>
              <a:ext cx="812800" cy="850900"/>
            </a:xfrm>
            <a:prstGeom prst="rect">
              <a:avLst/>
            </a:prstGeom>
          </p:spPr>
          <p:txBody>
            <a:bodyPr lIns="50800" tIns="50800" rIns="50800" bIns="50800" rtlCol="0" anchor="ctr"/>
            <a:lstStyle/>
            <a:p>
              <a:pPr marL="0" marR="0" lvl="0" indent="0" algn="ctr" defTabSz="914400" rtl="0" eaLnBrk="1" fontAlgn="auto" latinLnBrk="0" hangingPunct="1">
                <a:lnSpc>
                  <a:spcPts val="28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grpSp>
      <p:sp>
        <p:nvSpPr>
          <p:cNvPr id="5" name="TextBox 5"/>
          <p:cNvSpPr txBox="1"/>
          <p:nvPr/>
        </p:nvSpPr>
        <p:spPr>
          <a:xfrm>
            <a:off x="1028700" y="323182"/>
            <a:ext cx="14363700" cy="1800493"/>
          </a:xfrm>
          <a:prstGeom prst="rect">
            <a:avLst/>
          </a:prstGeom>
        </p:spPr>
        <p:txBody>
          <a:bodyPr wrap="square" lIns="0" tIns="0" rIns="0" bIns="0" rtlCol="0" anchor="t">
            <a:spAutoFit/>
          </a:bodyPr>
          <a:lstStyle/>
          <a:p>
            <a:pPr marL="0" marR="0" lvl="0" indent="0" algn="l" defTabSz="914400" rtl="0" eaLnBrk="1" fontAlgn="auto" latinLnBrk="0" hangingPunct="1">
              <a:lnSpc>
                <a:spcPts val="16800"/>
              </a:lnSpc>
              <a:spcBef>
                <a:spcPts val="0"/>
              </a:spcBef>
              <a:spcAft>
                <a:spcPts val="0"/>
              </a:spcAft>
              <a:buClrTx/>
              <a:buSzTx/>
              <a:buFontTx/>
              <a:buNone/>
              <a:tabLst/>
              <a:defRPr/>
            </a:pPr>
            <a:r>
              <a:rPr kumimoji="0" lang="en-US" sz="6600" b="1" i="0" u="none" strike="noStrike" kern="1200" cap="none" spc="0" normalizeH="0" baseline="0" noProof="0" dirty="0">
                <a:ln>
                  <a:noFill/>
                </a:ln>
                <a:solidFill>
                  <a:srgbClr val="CB997E"/>
                </a:solidFill>
                <a:effectLst/>
                <a:uLnTx/>
                <a:uFillTx/>
                <a:latin typeface="Times New Roman" panose="02020603050405020304" pitchFamily="18" charset="0"/>
                <a:ea typeface="+mn-ea"/>
                <a:cs typeface="Times New Roman" panose="02020603050405020304" pitchFamily="18" charset="0"/>
              </a:rPr>
              <a:t>Some Myths of Academic Writing</a:t>
            </a:r>
          </a:p>
        </p:txBody>
      </p:sp>
      <p:sp>
        <p:nvSpPr>
          <p:cNvPr id="6" name="TextBox 6"/>
          <p:cNvSpPr txBox="1"/>
          <p:nvPr/>
        </p:nvSpPr>
        <p:spPr>
          <a:xfrm>
            <a:off x="1077191" y="3864439"/>
            <a:ext cx="13984559" cy="3972241"/>
          </a:xfrm>
          <a:prstGeom prst="rect">
            <a:avLst/>
          </a:prstGeom>
        </p:spPr>
        <p:txBody>
          <a:bodyPr wrap="square" lIns="0" tIns="0" rIns="0" bIns="0" rtlCol="0" anchor="t">
            <a:spAutoFit/>
          </a:bodyPr>
          <a:lstStyle/>
          <a:p>
            <a:pPr marL="0" marR="0" lvl="0" indent="0" algn="l" defTabSz="914400" rtl="0" eaLnBrk="1" fontAlgn="auto" latinLnBrk="0" hangingPunct="1">
              <a:lnSpc>
                <a:spcPct val="150000"/>
              </a:lnSpc>
              <a:spcBef>
                <a:spcPts val="0"/>
              </a:spcBef>
              <a:spcAft>
                <a:spcPts val="0"/>
              </a:spcAft>
              <a:buClrTx/>
              <a:buSzTx/>
              <a:buFontTx/>
              <a:buNone/>
              <a:tabLst/>
              <a:defRPr/>
            </a:pPr>
            <a:r>
              <a:rPr kumimoji="0" lang="en-US" sz="3500" b="0" i="0" u="none" strike="noStrike" kern="1200" cap="none" spc="0" normalizeH="0" baseline="0" noProof="0" dirty="0">
                <a:ln>
                  <a:noFill/>
                </a:ln>
                <a:solidFill>
                  <a:srgbClr val="BF7343"/>
                </a:solidFill>
                <a:effectLst/>
                <a:uLnTx/>
                <a:uFillTx/>
                <a:latin typeface="Garet 2"/>
                <a:ea typeface="+mn-ea"/>
                <a:cs typeface="+mn-cs"/>
              </a:rPr>
              <a:t>1) The “Paint by Numbers” Myth</a:t>
            </a:r>
          </a:p>
          <a:p>
            <a:pPr marL="0" marR="0" lvl="0" indent="0" algn="l" defTabSz="914400" rtl="0" eaLnBrk="1" fontAlgn="auto" latinLnBrk="0" hangingPunct="1">
              <a:lnSpc>
                <a:spcPct val="150000"/>
              </a:lnSpc>
              <a:spcBef>
                <a:spcPts val="0"/>
              </a:spcBef>
              <a:spcAft>
                <a:spcPts val="0"/>
              </a:spcAft>
              <a:buClrTx/>
              <a:buSzTx/>
              <a:buFontTx/>
              <a:buNone/>
              <a:tabLst/>
              <a:defRPr/>
            </a:pPr>
            <a:r>
              <a:rPr kumimoji="0" lang="en-US" sz="3500" b="0" i="0" u="none" strike="noStrike" kern="1200" cap="none" spc="0" normalizeH="0" baseline="0" noProof="0" dirty="0">
                <a:ln>
                  <a:noFill/>
                </a:ln>
                <a:solidFill>
                  <a:srgbClr val="BF7343"/>
                </a:solidFill>
                <a:effectLst/>
                <a:uLnTx/>
                <a:uFillTx/>
                <a:latin typeface="Garet 2"/>
                <a:ea typeface="+mn-ea"/>
                <a:cs typeface="+mn-cs"/>
              </a:rPr>
              <a:t>2) Writers only start writing when they have everything figured out</a:t>
            </a:r>
          </a:p>
          <a:p>
            <a:pPr marL="0" marR="0" lvl="0" indent="0" algn="l" defTabSz="914400" rtl="0" eaLnBrk="1" fontAlgn="auto" latinLnBrk="0" hangingPunct="1">
              <a:lnSpc>
                <a:spcPct val="150000"/>
              </a:lnSpc>
              <a:spcBef>
                <a:spcPts val="0"/>
              </a:spcBef>
              <a:spcAft>
                <a:spcPts val="0"/>
              </a:spcAft>
              <a:buClrTx/>
              <a:buSzTx/>
              <a:buFontTx/>
              <a:buNone/>
              <a:tabLst/>
              <a:defRPr/>
            </a:pPr>
            <a:r>
              <a:rPr kumimoji="0" lang="en-US" sz="3500" b="0" i="0" u="none" strike="noStrike" kern="1200" cap="none" spc="0" normalizeH="0" baseline="0" noProof="0" dirty="0">
                <a:ln>
                  <a:noFill/>
                </a:ln>
                <a:solidFill>
                  <a:srgbClr val="BF7343"/>
                </a:solidFill>
                <a:effectLst/>
                <a:uLnTx/>
                <a:uFillTx/>
                <a:latin typeface="Garet 2"/>
                <a:ea typeface="+mn-ea"/>
                <a:cs typeface="+mn-cs"/>
              </a:rPr>
              <a:t>3) Perfect First Drafts</a:t>
            </a:r>
          </a:p>
          <a:p>
            <a:pPr marL="0" marR="0" lvl="0" indent="0" algn="l" defTabSz="914400" rtl="0" eaLnBrk="1" fontAlgn="auto" latinLnBrk="0" hangingPunct="1">
              <a:lnSpc>
                <a:spcPct val="150000"/>
              </a:lnSpc>
              <a:spcBef>
                <a:spcPts val="0"/>
              </a:spcBef>
              <a:spcAft>
                <a:spcPts val="0"/>
              </a:spcAft>
              <a:buClrTx/>
              <a:buSzTx/>
              <a:buFontTx/>
              <a:buNone/>
              <a:tabLst/>
              <a:defRPr/>
            </a:pPr>
            <a:r>
              <a:rPr kumimoji="0" lang="en-US" sz="3500" b="0" i="0" u="none" strike="noStrike" kern="1200" cap="none" spc="0" normalizeH="0" baseline="0" noProof="0" dirty="0">
                <a:ln>
                  <a:noFill/>
                </a:ln>
                <a:solidFill>
                  <a:srgbClr val="BF7343"/>
                </a:solidFill>
                <a:effectLst/>
                <a:uLnTx/>
                <a:uFillTx/>
                <a:latin typeface="Garet 2"/>
                <a:ea typeface="+mn-ea"/>
                <a:cs typeface="+mn-cs"/>
              </a:rPr>
              <a:t>4) The Genius Fallacy</a:t>
            </a:r>
          </a:p>
        </p:txBody>
      </p:sp>
      <p:sp>
        <p:nvSpPr>
          <p:cNvPr id="7" name="Freeform 7"/>
          <p:cNvSpPr/>
          <p:nvPr/>
        </p:nvSpPr>
        <p:spPr>
          <a:xfrm>
            <a:off x="15040968" y="2439929"/>
            <a:ext cx="1444741" cy="1444741"/>
          </a:xfrm>
          <a:custGeom>
            <a:avLst/>
            <a:gdLst/>
            <a:ahLst/>
            <a:cxnLst/>
            <a:rect l="l" t="t" r="r" b="b"/>
            <a:pathLst>
              <a:path w="1444741" h="1444741">
                <a:moveTo>
                  <a:pt x="0" y="0"/>
                </a:moveTo>
                <a:lnTo>
                  <a:pt x="1444741" y="0"/>
                </a:lnTo>
                <a:lnTo>
                  <a:pt x="1444741" y="1444742"/>
                </a:lnTo>
                <a:lnTo>
                  <a:pt x="0" y="1444742"/>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N" sz="18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043355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rot="-10800000">
            <a:off x="0" y="0"/>
            <a:ext cx="2011924" cy="10287000"/>
            <a:chOff x="0" y="0"/>
            <a:chExt cx="529889" cy="2709333"/>
          </a:xfrm>
        </p:grpSpPr>
        <p:sp>
          <p:nvSpPr>
            <p:cNvPr id="3" name="Freeform 3"/>
            <p:cNvSpPr/>
            <p:nvPr/>
          </p:nvSpPr>
          <p:spPr>
            <a:xfrm>
              <a:off x="0" y="0"/>
              <a:ext cx="529889" cy="2709333"/>
            </a:xfrm>
            <a:custGeom>
              <a:avLst/>
              <a:gdLst/>
              <a:ahLst/>
              <a:cxnLst/>
              <a:rect l="l" t="t" r="r" b="b"/>
              <a:pathLst>
                <a:path w="529889" h="2709333">
                  <a:moveTo>
                    <a:pt x="0" y="0"/>
                  </a:moveTo>
                  <a:lnTo>
                    <a:pt x="529889" y="0"/>
                  </a:lnTo>
                  <a:lnTo>
                    <a:pt x="529889" y="2709333"/>
                  </a:lnTo>
                  <a:lnTo>
                    <a:pt x="0" y="2709333"/>
                  </a:lnTo>
                  <a:close/>
                </a:path>
              </a:pathLst>
            </a:custGeom>
            <a:solidFill>
              <a:srgbClr val="6B705C"/>
            </a:solid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N" sz="1800" b="0" i="0" u="none" strike="noStrike" kern="1200" cap="none" spc="0" normalizeH="0" baseline="0" noProof="0">
                <a:ln>
                  <a:noFill/>
                </a:ln>
                <a:solidFill>
                  <a:prstClr val="black"/>
                </a:solidFill>
                <a:effectLst/>
                <a:uLnTx/>
                <a:uFillTx/>
                <a:latin typeface="Calibri"/>
                <a:ea typeface="+mn-ea"/>
                <a:cs typeface="+mn-cs"/>
              </a:endParaRPr>
            </a:p>
          </p:txBody>
        </p:sp>
        <p:sp>
          <p:nvSpPr>
            <p:cNvPr id="4" name="TextBox 4"/>
            <p:cNvSpPr txBox="1"/>
            <p:nvPr/>
          </p:nvSpPr>
          <p:spPr>
            <a:xfrm>
              <a:off x="0" y="-38100"/>
              <a:ext cx="812800" cy="850900"/>
            </a:xfrm>
            <a:prstGeom prst="rect">
              <a:avLst/>
            </a:prstGeom>
          </p:spPr>
          <p:txBody>
            <a:bodyPr lIns="50800" tIns="50800" rIns="50800" bIns="50800" rtlCol="0" anchor="ctr"/>
            <a:lstStyle/>
            <a:p>
              <a:pPr marL="0" marR="0" lvl="0" indent="0" algn="ctr" defTabSz="914400" rtl="0" eaLnBrk="1" fontAlgn="auto" latinLnBrk="0" hangingPunct="1">
                <a:lnSpc>
                  <a:spcPts val="28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grpSp>
      <p:sp>
        <p:nvSpPr>
          <p:cNvPr id="8" name="TextBox 8"/>
          <p:cNvSpPr txBox="1"/>
          <p:nvPr/>
        </p:nvSpPr>
        <p:spPr>
          <a:xfrm>
            <a:off x="2743200" y="254120"/>
            <a:ext cx="15240000" cy="4634602"/>
          </a:xfrm>
          <a:prstGeom prst="rect">
            <a:avLst/>
          </a:prstGeom>
        </p:spPr>
        <p:txBody>
          <a:bodyPr wrap="square" lIns="0" tIns="0" rIns="0" bIns="0" rtlCol="0" anchor="t">
            <a:spAutoFit/>
          </a:bodyPr>
          <a:lstStyle/>
          <a:p>
            <a:pPr marL="0" marR="0" lvl="0" indent="0" algn="l" defTabSz="914400" rtl="0" eaLnBrk="1" fontAlgn="auto" latinLnBrk="0" hangingPunct="1">
              <a:lnSpc>
                <a:spcPts val="4550"/>
              </a:lnSpc>
              <a:spcBef>
                <a:spcPts val="0"/>
              </a:spcBef>
              <a:spcAft>
                <a:spcPts val="0"/>
              </a:spcAft>
              <a:buClrTx/>
              <a:buSzTx/>
              <a:buFontTx/>
              <a:buNone/>
              <a:tabLst/>
              <a:defRPr/>
            </a:pPr>
            <a:r>
              <a:rPr kumimoji="0" lang="en-US" sz="3200" b="1" i="0" u="none" strike="noStrike" kern="1200" cap="none" spc="0" normalizeH="0" baseline="0" noProof="0" dirty="0">
                <a:ln>
                  <a:noFill/>
                </a:ln>
                <a:solidFill>
                  <a:srgbClr val="6B705C"/>
                </a:solidFill>
                <a:effectLst/>
                <a:uLnTx/>
                <a:uFillTx/>
                <a:latin typeface="Garet 2"/>
                <a:ea typeface="+mn-ea"/>
                <a:cs typeface="+mn-cs"/>
              </a:rPr>
              <a:t>The “Paint by Numbers” Myth</a:t>
            </a:r>
          </a:p>
          <a:p>
            <a:pPr marL="0" marR="0" lvl="0" indent="0" algn="l" defTabSz="914400" rtl="0" eaLnBrk="1" fontAlgn="auto" latinLnBrk="0" hangingPunct="1">
              <a:lnSpc>
                <a:spcPts val="4550"/>
              </a:lnSpc>
              <a:spcBef>
                <a:spcPts val="0"/>
              </a:spcBef>
              <a:spcAft>
                <a:spcPts val="0"/>
              </a:spcAft>
              <a:buClrTx/>
              <a:buSzTx/>
              <a:buFontTx/>
              <a:buNone/>
              <a:tabLst/>
              <a:defRPr/>
            </a:pPr>
            <a:endParaRPr kumimoji="0" lang="en-US" sz="2400" i="0" u="none" strike="noStrike" kern="1200" cap="none" spc="0" normalizeH="0" baseline="0" noProof="0" dirty="0">
              <a:ln>
                <a:noFill/>
              </a:ln>
              <a:solidFill>
                <a:srgbClr val="6B705C"/>
              </a:solidFill>
              <a:effectLst/>
              <a:uLnTx/>
              <a:uFillTx/>
              <a:latin typeface="Times New Roman" panose="02020603050405020304" pitchFamily="18" charset="0"/>
              <a:cs typeface="Times New Roman" panose="02020603050405020304" pitchFamily="18" charset="0"/>
            </a:endParaRPr>
          </a:p>
          <a:p>
            <a:pPr marL="0" marR="0" lvl="0" indent="0" algn="l" defTabSz="914400" rtl="0" eaLnBrk="1" fontAlgn="auto" latinLnBrk="0" hangingPunct="1">
              <a:lnSpc>
                <a:spcPts val="4550"/>
              </a:lnSpc>
              <a:spcBef>
                <a:spcPts val="0"/>
              </a:spcBef>
              <a:spcAft>
                <a:spcPts val="0"/>
              </a:spcAft>
              <a:buClrTx/>
              <a:buSzTx/>
              <a:buFontTx/>
              <a:buNone/>
              <a:tabLst/>
              <a:defRPr/>
            </a:pPr>
            <a:r>
              <a:rPr kumimoji="0" lang="en-US" sz="2400" i="0" u="none" strike="noStrike" kern="1200" cap="none" spc="0" normalizeH="0" baseline="0" noProof="0" dirty="0">
                <a:ln>
                  <a:noFill/>
                </a:ln>
                <a:solidFill>
                  <a:srgbClr val="6B705C"/>
                </a:solidFill>
                <a:effectLst/>
                <a:uLnTx/>
                <a:uFillTx/>
                <a:latin typeface="Times New Roman" panose="02020603050405020304" pitchFamily="18" charset="0"/>
                <a:cs typeface="Times New Roman" panose="02020603050405020304" pitchFamily="18" charset="0"/>
              </a:rPr>
              <a:t>Some writers believe that certain steps must be performed in a specific order to write “correctly”. It is in fact not a lock step linear process but is instead a recursive one.</a:t>
            </a:r>
          </a:p>
          <a:p>
            <a:pPr marL="0" marR="0" lvl="0" indent="0" algn="l" defTabSz="914400" rtl="0" eaLnBrk="1" fontAlgn="auto" latinLnBrk="0" hangingPunct="1">
              <a:lnSpc>
                <a:spcPts val="4550"/>
              </a:lnSpc>
              <a:spcBef>
                <a:spcPts val="0"/>
              </a:spcBef>
              <a:spcAft>
                <a:spcPts val="0"/>
              </a:spcAft>
              <a:buClrTx/>
              <a:buSzTx/>
              <a:buFontTx/>
              <a:buNone/>
              <a:tabLst/>
              <a:defRPr/>
            </a:pPr>
            <a:endParaRPr kumimoji="0" lang="en-US" sz="3200" b="1" i="0" u="none" strike="noStrike" kern="1200" cap="none" spc="0" normalizeH="0" baseline="0" noProof="0" dirty="0">
              <a:ln>
                <a:noFill/>
              </a:ln>
              <a:solidFill>
                <a:srgbClr val="6B705C"/>
              </a:solidFill>
              <a:effectLst/>
              <a:uLnTx/>
              <a:uFillTx/>
              <a:latin typeface="Garet 2"/>
              <a:ea typeface="+mn-ea"/>
              <a:cs typeface="+mn-cs"/>
            </a:endParaRPr>
          </a:p>
          <a:p>
            <a:pPr marL="0" marR="0" lvl="0" indent="0" algn="just" defTabSz="914400" rtl="0" eaLnBrk="1" fontAlgn="auto" latinLnBrk="0" hangingPunct="1">
              <a:lnSpc>
                <a:spcPct val="150000"/>
              </a:lnSpc>
              <a:spcBef>
                <a:spcPts val="0"/>
              </a:spcBef>
              <a:spcAft>
                <a:spcPts val="0"/>
              </a:spcAft>
              <a:buClrTx/>
              <a:buSzTx/>
              <a:buFontTx/>
              <a:buNone/>
              <a:tabLst/>
              <a:defRPr/>
            </a:pPr>
            <a:endParaRPr kumimoji="0" lang="en-US" sz="2400" b="1" i="0" u="none" strike="noStrike" kern="1200" cap="none" spc="0" normalizeH="0" baseline="0" noProof="0" dirty="0">
              <a:ln>
                <a:noFill/>
              </a:ln>
              <a:solidFill>
                <a:srgbClr val="6B705C"/>
              </a:solidFill>
              <a:effectLst/>
              <a:uLnTx/>
              <a:uFillTx/>
              <a:latin typeface="Garet 2"/>
              <a:ea typeface="+mn-ea"/>
              <a:cs typeface="+mn-cs"/>
            </a:endParaRPr>
          </a:p>
          <a:p>
            <a:pPr marL="0" marR="0" lvl="0" indent="0" algn="just" defTabSz="914400" rtl="0" eaLnBrk="1" fontAlgn="auto" latinLnBrk="0" hangingPunct="1">
              <a:lnSpc>
                <a:spcPct val="150000"/>
              </a:lnSpc>
              <a:spcBef>
                <a:spcPts val="0"/>
              </a:spcBef>
              <a:spcAft>
                <a:spcPts val="0"/>
              </a:spcAft>
              <a:buClrTx/>
              <a:buSzTx/>
              <a:buFontTx/>
              <a:buNone/>
              <a:tabLst/>
              <a:defRPr/>
            </a:pPr>
            <a:endParaRPr kumimoji="0" lang="en-US" sz="2400" b="1" i="0" u="none" strike="noStrike" kern="1200" cap="none" spc="0" normalizeH="0" baseline="0" noProof="0" dirty="0">
              <a:ln>
                <a:noFill/>
              </a:ln>
              <a:solidFill>
                <a:srgbClr val="6B705C"/>
              </a:solidFill>
              <a:effectLst/>
              <a:uLnTx/>
              <a:uFillTx/>
              <a:latin typeface="Garet 2"/>
              <a:ea typeface="+mn-ea"/>
              <a:cs typeface="+mn-cs"/>
            </a:endParaRPr>
          </a:p>
          <a:p>
            <a:pPr marL="0" marR="0" lvl="0" indent="0" algn="l" defTabSz="914400" rtl="0" eaLnBrk="1" fontAlgn="auto" latinLnBrk="0" hangingPunct="1">
              <a:lnSpc>
                <a:spcPts val="4550"/>
              </a:lnSpc>
              <a:spcBef>
                <a:spcPts val="0"/>
              </a:spcBef>
              <a:spcAft>
                <a:spcPts val="0"/>
              </a:spcAft>
              <a:buClrTx/>
              <a:buSzTx/>
              <a:buFontTx/>
              <a:buNone/>
              <a:tabLst/>
              <a:defRPr/>
            </a:pPr>
            <a:endParaRPr kumimoji="0" lang="en-US" sz="3500" b="0" i="0" u="none" strike="noStrike" kern="1200" cap="none" spc="0" normalizeH="0" baseline="0" noProof="0" dirty="0">
              <a:ln>
                <a:noFill/>
              </a:ln>
              <a:solidFill>
                <a:srgbClr val="6B705C"/>
              </a:solidFill>
              <a:effectLst/>
              <a:uLnTx/>
              <a:uFillTx/>
              <a:latin typeface="Garet 2"/>
              <a:ea typeface="+mn-ea"/>
              <a:cs typeface="+mn-cs"/>
            </a:endParaRPr>
          </a:p>
        </p:txBody>
      </p:sp>
      <p:sp>
        <p:nvSpPr>
          <p:cNvPr id="9" name="Freeform 9"/>
          <p:cNvSpPr/>
          <p:nvPr/>
        </p:nvSpPr>
        <p:spPr>
          <a:xfrm>
            <a:off x="1399597" y="3957769"/>
            <a:ext cx="1224653" cy="1224653"/>
          </a:xfrm>
          <a:custGeom>
            <a:avLst/>
            <a:gdLst/>
            <a:ahLst/>
            <a:cxnLst/>
            <a:rect l="l" t="t" r="r" b="b"/>
            <a:pathLst>
              <a:path w="1224653" h="1224653">
                <a:moveTo>
                  <a:pt x="0" y="0"/>
                </a:moveTo>
                <a:lnTo>
                  <a:pt x="1224653" y="0"/>
                </a:lnTo>
                <a:lnTo>
                  <a:pt x="1224653" y="1224653"/>
                </a:lnTo>
                <a:lnTo>
                  <a:pt x="0" y="1224653"/>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N" sz="1800" b="0" i="0" u="none" strike="noStrike" kern="1200" cap="none" spc="0" normalizeH="0" baseline="0" noProof="0">
              <a:ln>
                <a:noFill/>
              </a:ln>
              <a:solidFill>
                <a:prstClr val="black"/>
              </a:solidFill>
              <a:effectLst/>
              <a:uLnTx/>
              <a:uFillTx/>
              <a:latin typeface="Calibri"/>
              <a:ea typeface="+mn-ea"/>
              <a:cs typeface="+mn-cs"/>
            </a:endParaRPr>
          </a:p>
        </p:txBody>
      </p:sp>
      <p:pic>
        <p:nvPicPr>
          <p:cNvPr id="5" name="Picture 4">
            <a:extLst>
              <a:ext uri="{FF2B5EF4-FFF2-40B4-BE49-F238E27FC236}">
                <a16:creationId xmlns:a16="http://schemas.microsoft.com/office/drawing/2014/main" id="{EBEADD37-093F-0FB0-264C-92504541E8A9}"/>
              </a:ext>
            </a:extLst>
          </p:cNvPr>
          <p:cNvPicPr>
            <a:picLocks noChangeAspect="1"/>
          </p:cNvPicPr>
          <p:nvPr/>
        </p:nvPicPr>
        <p:blipFill>
          <a:blip r:embed="rId4"/>
          <a:stretch>
            <a:fillRect/>
          </a:stretch>
        </p:blipFill>
        <p:spPr>
          <a:xfrm>
            <a:off x="3182797" y="2781300"/>
            <a:ext cx="13677897" cy="7251580"/>
          </a:xfrm>
          <a:prstGeom prst="rect">
            <a:avLst/>
          </a:prstGeom>
        </p:spPr>
      </p:pic>
    </p:spTree>
    <p:extLst>
      <p:ext uri="{BB962C8B-B14F-4D97-AF65-F5344CB8AC3E}">
        <p14:creationId xmlns:p14="http://schemas.microsoft.com/office/powerpoint/2010/main" val="305058581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rot="-10800000">
            <a:off x="0" y="0"/>
            <a:ext cx="2011924" cy="10287000"/>
            <a:chOff x="0" y="0"/>
            <a:chExt cx="529889" cy="2709333"/>
          </a:xfrm>
        </p:grpSpPr>
        <p:sp>
          <p:nvSpPr>
            <p:cNvPr id="3" name="Freeform 3"/>
            <p:cNvSpPr/>
            <p:nvPr/>
          </p:nvSpPr>
          <p:spPr>
            <a:xfrm>
              <a:off x="0" y="0"/>
              <a:ext cx="529889" cy="2709333"/>
            </a:xfrm>
            <a:custGeom>
              <a:avLst/>
              <a:gdLst/>
              <a:ahLst/>
              <a:cxnLst/>
              <a:rect l="l" t="t" r="r" b="b"/>
              <a:pathLst>
                <a:path w="529889" h="2709333">
                  <a:moveTo>
                    <a:pt x="0" y="0"/>
                  </a:moveTo>
                  <a:lnTo>
                    <a:pt x="529889" y="0"/>
                  </a:lnTo>
                  <a:lnTo>
                    <a:pt x="529889" y="2709333"/>
                  </a:lnTo>
                  <a:lnTo>
                    <a:pt x="0" y="2709333"/>
                  </a:lnTo>
                  <a:close/>
                </a:path>
              </a:pathLst>
            </a:custGeom>
            <a:solidFill>
              <a:srgbClr val="6B705C"/>
            </a:solid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N" sz="1800" b="0" i="0" u="none" strike="noStrike" kern="1200" cap="none" spc="0" normalizeH="0" baseline="0" noProof="0">
                <a:ln>
                  <a:noFill/>
                </a:ln>
                <a:solidFill>
                  <a:prstClr val="black"/>
                </a:solidFill>
                <a:effectLst/>
                <a:uLnTx/>
                <a:uFillTx/>
                <a:latin typeface="Calibri"/>
                <a:ea typeface="+mn-ea"/>
                <a:cs typeface="+mn-cs"/>
              </a:endParaRPr>
            </a:p>
          </p:txBody>
        </p:sp>
        <p:sp>
          <p:nvSpPr>
            <p:cNvPr id="4" name="TextBox 4"/>
            <p:cNvSpPr txBox="1"/>
            <p:nvPr/>
          </p:nvSpPr>
          <p:spPr>
            <a:xfrm>
              <a:off x="0" y="-38100"/>
              <a:ext cx="812800" cy="850900"/>
            </a:xfrm>
            <a:prstGeom prst="rect">
              <a:avLst/>
            </a:prstGeom>
          </p:spPr>
          <p:txBody>
            <a:bodyPr lIns="50800" tIns="50800" rIns="50800" bIns="50800" rtlCol="0" anchor="ctr"/>
            <a:lstStyle/>
            <a:p>
              <a:pPr marL="0" marR="0" lvl="0" indent="0" algn="ctr" defTabSz="914400" rtl="0" eaLnBrk="1" fontAlgn="auto" latinLnBrk="0" hangingPunct="1">
                <a:lnSpc>
                  <a:spcPts val="28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grpSp>
      <p:sp>
        <p:nvSpPr>
          <p:cNvPr id="8" name="TextBox 8"/>
          <p:cNvSpPr txBox="1"/>
          <p:nvPr/>
        </p:nvSpPr>
        <p:spPr>
          <a:xfrm>
            <a:off x="2590800" y="107282"/>
            <a:ext cx="15240000" cy="3972882"/>
          </a:xfrm>
          <a:prstGeom prst="rect">
            <a:avLst/>
          </a:prstGeom>
        </p:spPr>
        <p:txBody>
          <a:bodyPr wrap="square" lIns="0" tIns="0" rIns="0" bIns="0" rtlCol="0" anchor="t">
            <a:spAutoFit/>
          </a:bodyPr>
          <a:lstStyle/>
          <a:p>
            <a:pPr marL="0" marR="0" lvl="0" indent="0" algn="l" defTabSz="914400" rtl="0" eaLnBrk="1" fontAlgn="auto" latinLnBrk="0" hangingPunct="1">
              <a:lnSpc>
                <a:spcPts val="4550"/>
              </a:lnSpc>
              <a:spcBef>
                <a:spcPts val="0"/>
              </a:spcBef>
              <a:spcAft>
                <a:spcPts val="0"/>
              </a:spcAft>
              <a:buClrTx/>
              <a:buSzTx/>
              <a:buFontTx/>
              <a:buNone/>
              <a:tabLst/>
              <a:defRPr/>
            </a:pPr>
            <a:r>
              <a:rPr kumimoji="0" lang="en-US" sz="3200" b="1" i="0" u="none" strike="noStrike" kern="1200" cap="none" spc="0" normalizeH="0" baseline="0" noProof="0" dirty="0">
                <a:ln>
                  <a:noFill/>
                </a:ln>
                <a:solidFill>
                  <a:srgbClr val="6B705C"/>
                </a:solidFill>
                <a:effectLst/>
                <a:uLnTx/>
                <a:uFillTx/>
                <a:latin typeface="Garet 2"/>
                <a:ea typeface="+mn-ea"/>
                <a:cs typeface="+mn-cs"/>
              </a:rPr>
              <a:t>Writers only start writing when they have everything</a:t>
            </a:r>
          </a:p>
          <a:p>
            <a:pPr marL="0" marR="0" lvl="0" indent="0" algn="l" defTabSz="914400" rtl="0" eaLnBrk="1" fontAlgn="auto" latinLnBrk="0" hangingPunct="1">
              <a:lnSpc>
                <a:spcPts val="4550"/>
              </a:lnSpc>
              <a:spcBef>
                <a:spcPts val="0"/>
              </a:spcBef>
              <a:spcAft>
                <a:spcPts val="0"/>
              </a:spcAft>
              <a:buClrTx/>
              <a:buSzTx/>
              <a:buFontTx/>
              <a:buNone/>
              <a:tabLst/>
              <a:defRPr/>
            </a:pPr>
            <a:endParaRPr kumimoji="0" lang="en-US" sz="3200" b="1" i="0" u="none" strike="noStrike" kern="1200" cap="none" spc="0" normalizeH="0" baseline="0" noProof="0" dirty="0">
              <a:ln>
                <a:noFill/>
              </a:ln>
              <a:solidFill>
                <a:srgbClr val="6B705C"/>
              </a:solidFill>
              <a:effectLst/>
              <a:uLnTx/>
              <a:uFillTx/>
              <a:latin typeface="Garet 2"/>
              <a:ea typeface="+mn-ea"/>
              <a:cs typeface="+mn-cs"/>
            </a:endParaRPr>
          </a:p>
          <a:p>
            <a:pPr marL="0" marR="0" lvl="0" indent="0" algn="just" defTabSz="914400" rtl="0" eaLnBrk="1" fontAlgn="auto" latinLnBrk="0" hangingPunct="1">
              <a:lnSpc>
                <a:spcPct val="150000"/>
              </a:lnSpc>
              <a:spcBef>
                <a:spcPts val="0"/>
              </a:spcBef>
              <a:spcAft>
                <a:spcPts val="0"/>
              </a:spcAft>
              <a:buClrTx/>
              <a:buSzTx/>
              <a:buFontTx/>
              <a:buNone/>
              <a:tabLst/>
              <a:defRPr/>
            </a:pPr>
            <a:r>
              <a:rPr kumimoji="0" lang="en-US" sz="2400" i="0" u="none" strike="noStrike" kern="1200" cap="none" spc="0" normalizeH="0" baseline="0" noProof="0" dirty="0">
                <a:ln>
                  <a:noFill/>
                </a:ln>
                <a:solidFill>
                  <a:srgbClr val="6B705C"/>
                </a:solidFill>
                <a:effectLst/>
                <a:uLnTx/>
                <a:uFillTx/>
                <a:latin typeface="Times New Roman" panose="02020603050405020304" pitchFamily="18" charset="0"/>
                <a:cs typeface="Times New Roman" panose="02020603050405020304" pitchFamily="18" charset="0"/>
              </a:rPr>
              <a:t>No writer has everything in hand before writing. It is a wrong concept. In fact improvisation is the key and one needs to pen down whatever they feel is necessary and can revisit it as many times as necessary.</a:t>
            </a:r>
          </a:p>
          <a:p>
            <a:pPr marL="0" marR="0" lvl="0" indent="0" algn="just" defTabSz="914400" rtl="0" eaLnBrk="1" fontAlgn="auto" latinLnBrk="0" hangingPunct="1">
              <a:lnSpc>
                <a:spcPct val="150000"/>
              </a:lnSpc>
              <a:spcBef>
                <a:spcPts val="0"/>
              </a:spcBef>
              <a:spcAft>
                <a:spcPts val="0"/>
              </a:spcAft>
              <a:buClrTx/>
              <a:buSzTx/>
              <a:buFontTx/>
              <a:buNone/>
              <a:tabLst/>
              <a:defRPr/>
            </a:pPr>
            <a:endParaRPr lang="en-US" sz="2400" dirty="0">
              <a:solidFill>
                <a:srgbClr val="6B705C"/>
              </a:solidFill>
              <a:latin typeface="Times New Roman" panose="02020603050405020304" pitchFamily="18" charset="0"/>
              <a:cs typeface="Times New Roman" panose="02020603050405020304" pitchFamily="18" charset="0"/>
            </a:endParaRPr>
          </a:p>
          <a:p>
            <a:pPr marL="0" marR="0" lvl="0" indent="0" algn="just" defTabSz="914400" rtl="0" eaLnBrk="1" fontAlgn="auto" latinLnBrk="0" hangingPunct="1">
              <a:lnSpc>
                <a:spcPct val="150000"/>
              </a:lnSpc>
              <a:spcBef>
                <a:spcPts val="0"/>
              </a:spcBef>
              <a:spcAft>
                <a:spcPts val="0"/>
              </a:spcAft>
              <a:buClrTx/>
              <a:buSzTx/>
              <a:buFontTx/>
              <a:buNone/>
              <a:tabLst/>
              <a:defRPr/>
            </a:pPr>
            <a:endParaRPr kumimoji="0" lang="en-US" sz="2400" i="0" u="none" strike="noStrike" kern="1200" cap="none" spc="0" normalizeH="0" baseline="0" noProof="0" dirty="0">
              <a:ln>
                <a:noFill/>
              </a:ln>
              <a:solidFill>
                <a:srgbClr val="6B705C"/>
              </a:solidFill>
              <a:effectLst/>
              <a:uLnTx/>
              <a:uFillTx/>
              <a:latin typeface="Times New Roman" panose="02020603050405020304" pitchFamily="18" charset="0"/>
              <a:cs typeface="Times New Roman" panose="02020603050405020304" pitchFamily="18" charset="0"/>
            </a:endParaRPr>
          </a:p>
          <a:p>
            <a:pPr marL="0" marR="0" lvl="0" indent="0" algn="l" defTabSz="914400" rtl="0" eaLnBrk="1" fontAlgn="auto" latinLnBrk="0" hangingPunct="1">
              <a:lnSpc>
                <a:spcPts val="4550"/>
              </a:lnSpc>
              <a:spcBef>
                <a:spcPts val="0"/>
              </a:spcBef>
              <a:spcAft>
                <a:spcPts val="0"/>
              </a:spcAft>
              <a:buClrTx/>
              <a:buSzTx/>
              <a:buFontTx/>
              <a:buNone/>
              <a:tabLst/>
              <a:defRPr/>
            </a:pPr>
            <a:endParaRPr kumimoji="0" lang="en-US" sz="3500" b="0" i="0" u="none" strike="noStrike" kern="1200" cap="none" spc="0" normalizeH="0" baseline="0" noProof="0" dirty="0">
              <a:ln>
                <a:noFill/>
              </a:ln>
              <a:solidFill>
                <a:srgbClr val="6B705C"/>
              </a:solidFill>
              <a:effectLst/>
              <a:uLnTx/>
              <a:uFillTx/>
              <a:latin typeface="Garet 2"/>
              <a:ea typeface="+mn-ea"/>
              <a:cs typeface="+mn-cs"/>
            </a:endParaRPr>
          </a:p>
        </p:txBody>
      </p:sp>
      <p:sp>
        <p:nvSpPr>
          <p:cNvPr id="9" name="Freeform 9"/>
          <p:cNvSpPr/>
          <p:nvPr/>
        </p:nvSpPr>
        <p:spPr>
          <a:xfrm>
            <a:off x="1219200" y="3943092"/>
            <a:ext cx="1224653" cy="1224653"/>
          </a:xfrm>
          <a:custGeom>
            <a:avLst/>
            <a:gdLst/>
            <a:ahLst/>
            <a:cxnLst/>
            <a:rect l="l" t="t" r="r" b="b"/>
            <a:pathLst>
              <a:path w="1224653" h="1224653">
                <a:moveTo>
                  <a:pt x="0" y="0"/>
                </a:moveTo>
                <a:lnTo>
                  <a:pt x="1224653" y="0"/>
                </a:lnTo>
                <a:lnTo>
                  <a:pt x="1224653" y="1224653"/>
                </a:lnTo>
                <a:lnTo>
                  <a:pt x="0" y="1224653"/>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N" sz="1800" b="0" i="0" u="none" strike="noStrike" kern="1200" cap="none" spc="0" normalizeH="0" baseline="0" noProof="0">
              <a:ln>
                <a:noFill/>
              </a:ln>
              <a:solidFill>
                <a:prstClr val="black"/>
              </a:solidFill>
              <a:effectLst/>
              <a:uLnTx/>
              <a:uFillTx/>
              <a:latin typeface="Calibri"/>
              <a:ea typeface="+mn-ea"/>
              <a:cs typeface="+mn-cs"/>
            </a:endParaRPr>
          </a:p>
        </p:txBody>
      </p:sp>
      <p:pic>
        <p:nvPicPr>
          <p:cNvPr id="5" name="Picture 4">
            <a:extLst>
              <a:ext uri="{FF2B5EF4-FFF2-40B4-BE49-F238E27FC236}">
                <a16:creationId xmlns:a16="http://schemas.microsoft.com/office/drawing/2014/main" id="{EAF637DF-7C4F-1E00-3A73-3BE82B201D03}"/>
              </a:ext>
            </a:extLst>
          </p:cNvPr>
          <p:cNvPicPr>
            <a:picLocks noChangeAspect="1"/>
          </p:cNvPicPr>
          <p:nvPr/>
        </p:nvPicPr>
        <p:blipFill>
          <a:blip r:embed="rId4"/>
          <a:stretch>
            <a:fillRect/>
          </a:stretch>
        </p:blipFill>
        <p:spPr>
          <a:xfrm>
            <a:off x="2443853" y="3086100"/>
            <a:ext cx="6400800" cy="6941128"/>
          </a:xfrm>
          <a:prstGeom prst="rect">
            <a:avLst/>
          </a:prstGeom>
        </p:spPr>
      </p:pic>
      <p:sp>
        <p:nvSpPr>
          <p:cNvPr id="6" name="TextBox 5">
            <a:extLst>
              <a:ext uri="{FF2B5EF4-FFF2-40B4-BE49-F238E27FC236}">
                <a16:creationId xmlns:a16="http://schemas.microsoft.com/office/drawing/2014/main" id="{E6C00363-84D2-A2BB-8442-3CFF0ED27912}"/>
              </a:ext>
            </a:extLst>
          </p:cNvPr>
          <p:cNvSpPr txBox="1"/>
          <p:nvPr/>
        </p:nvSpPr>
        <p:spPr>
          <a:xfrm>
            <a:off x="11353800" y="4083628"/>
            <a:ext cx="6172200" cy="5413020"/>
          </a:xfrm>
          <a:prstGeom prst="rect">
            <a:avLst/>
          </a:prstGeom>
          <a:noFill/>
        </p:spPr>
        <p:txBody>
          <a:bodyPr wrap="square" rtlCol="0">
            <a:spAutoFit/>
          </a:bodyPr>
          <a:lstStyle/>
          <a:p>
            <a:pPr algn="just">
              <a:lnSpc>
                <a:spcPct val="150000"/>
              </a:lnSpc>
            </a:pPr>
            <a:r>
              <a:rPr kumimoji="0" lang="en-US" sz="2800" b="1" i="0" u="none" strike="noStrike" kern="1200" cap="none" spc="0" normalizeH="0" baseline="0" noProof="0" dirty="0">
                <a:ln>
                  <a:noFill/>
                </a:ln>
                <a:solidFill>
                  <a:srgbClr val="6B705C"/>
                </a:solidFill>
                <a:effectLst/>
                <a:uLnTx/>
                <a:uFillTx/>
                <a:latin typeface="Garet 2"/>
                <a:ea typeface="+mn-ea"/>
                <a:cs typeface="+mn-cs"/>
              </a:rPr>
              <a:t>Perfect First Drafts </a:t>
            </a:r>
          </a:p>
          <a:p>
            <a:pPr algn="just">
              <a:lnSpc>
                <a:spcPct val="150000"/>
              </a:lnSpc>
            </a:pPr>
            <a:endParaRPr kumimoji="0" lang="en-US" sz="1800" b="1" i="0" u="none" strike="noStrike" kern="1200" cap="none" spc="0" normalizeH="0" baseline="0" noProof="0" dirty="0">
              <a:ln>
                <a:noFill/>
              </a:ln>
              <a:solidFill>
                <a:srgbClr val="6B705C"/>
              </a:solidFill>
              <a:effectLst/>
              <a:uLnTx/>
              <a:uFillTx/>
              <a:latin typeface="Garet 2"/>
              <a:ea typeface="+mn-ea"/>
              <a:cs typeface="+mn-cs"/>
            </a:endParaRPr>
          </a:p>
          <a:p>
            <a:pPr algn="just">
              <a:lnSpc>
                <a:spcPct val="150000"/>
              </a:lnSpc>
            </a:pPr>
            <a:r>
              <a:rPr lang="en-US" sz="2400" dirty="0">
                <a:solidFill>
                  <a:srgbClr val="6B705C"/>
                </a:solidFill>
                <a:latin typeface="Times New Roman" panose="02020603050405020304" pitchFamily="18" charset="0"/>
                <a:cs typeface="Times New Roman" panose="02020603050405020304" pitchFamily="18" charset="0"/>
              </a:rPr>
              <a:t>Nothing is the best on the first try itself. Same is the case with academic papers.  So there is no use putting unrealistic expectations on the first draft of your paper expecting it to be your shining jewel.</a:t>
            </a:r>
          </a:p>
          <a:p>
            <a:pPr algn="just">
              <a:lnSpc>
                <a:spcPct val="150000"/>
              </a:lnSpc>
            </a:pPr>
            <a:r>
              <a:rPr kumimoji="0" lang="en-US" sz="2400" i="0" u="none" strike="noStrike" kern="1200" cap="none" spc="0" normalizeH="0" baseline="0" noProof="0" dirty="0">
                <a:ln>
                  <a:noFill/>
                </a:ln>
                <a:solidFill>
                  <a:srgbClr val="6B705C"/>
                </a:solidFill>
                <a:effectLst/>
                <a:uLnTx/>
                <a:uFillTx/>
                <a:latin typeface="Times New Roman" panose="02020603050405020304" pitchFamily="18" charset="0"/>
                <a:cs typeface="Times New Roman" panose="02020603050405020304" pitchFamily="18" charset="0"/>
              </a:rPr>
              <a:t>In fact it takes a lot of revisions to gain an identity. </a:t>
            </a:r>
          </a:p>
          <a:p>
            <a:pPr algn="just">
              <a:lnSpc>
                <a:spcPct val="150000"/>
              </a:lnSpc>
            </a:pPr>
            <a:endParaRPr kumimoji="0" lang="en-US" sz="1800" b="1" i="0" u="none" strike="noStrike" kern="1200" cap="none" spc="0" normalizeH="0" baseline="0" noProof="0" dirty="0">
              <a:ln>
                <a:noFill/>
              </a:ln>
              <a:solidFill>
                <a:srgbClr val="6B705C"/>
              </a:solidFill>
              <a:effectLst/>
              <a:uLnTx/>
              <a:uFillTx/>
              <a:latin typeface="Garet 2"/>
              <a:ea typeface="+mn-ea"/>
              <a:cs typeface="+mn-cs"/>
            </a:endParaRPr>
          </a:p>
        </p:txBody>
      </p:sp>
    </p:spTree>
    <p:extLst>
      <p:ext uri="{BB962C8B-B14F-4D97-AF65-F5344CB8AC3E}">
        <p14:creationId xmlns:p14="http://schemas.microsoft.com/office/powerpoint/2010/main" val="144032260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rot="-10800000">
            <a:off x="0" y="0"/>
            <a:ext cx="2011924" cy="10287000"/>
            <a:chOff x="0" y="0"/>
            <a:chExt cx="529889" cy="2709333"/>
          </a:xfrm>
        </p:grpSpPr>
        <p:sp>
          <p:nvSpPr>
            <p:cNvPr id="3" name="Freeform 3"/>
            <p:cNvSpPr/>
            <p:nvPr/>
          </p:nvSpPr>
          <p:spPr>
            <a:xfrm>
              <a:off x="0" y="0"/>
              <a:ext cx="529889" cy="2709333"/>
            </a:xfrm>
            <a:custGeom>
              <a:avLst/>
              <a:gdLst/>
              <a:ahLst/>
              <a:cxnLst/>
              <a:rect l="l" t="t" r="r" b="b"/>
              <a:pathLst>
                <a:path w="529889" h="2709333">
                  <a:moveTo>
                    <a:pt x="0" y="0"/>
                  </a:moveTo>
                  <a:lnTo>
                    <a:pt x="529889" y="0"/>
                  </a:lnTo>
                  <a:lnTo>
                    <a:pt x="529889" y="2709333"/>
                  </a:lnTo>
                  <a:lnTo>
                    <a:pt x="0" y="2709333"/>
                  </a:lnTo>
                  <a:close/>
                </a:path>
              </a:pathLst>
            </a:custGeom>
            <a:solidFill>
              <a:srgbClr val="6B705C"/>
            </a:solid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N" sz="1800" b="0" i="0" u="none" strike="noStrike" kern="1200" cap="none" spc="0" normalizeH="0" baseline="0" noProof="0">
                <a:ln>
                  <a:noFill/>
                </a:ln>
                <a:solidFill>
                  <a:prstClr val="black"/>
                </a:solidFill>
                <a:effectLst/>
                <a:uLnTx/>
                <a:uFillTx/>
                <a:latin typeface="Calibri"/>
                <a:ea typeface="+mn-ea"/>
                <a:cs typeface="+mn-cs"/>
              </a:endParaRPr>
            </a:p>
          </p:txBody>
        </p:sp>
        <p:sp>
          <p:nvSpPr>
            <p:cNvPr id="4" name="TextBox 4"/>
            <p:cNvSpPr txBox="1"/>
            <p:nvPr/>
          </p:nvSpPr>
          <p:spPr>
            <a:xfrm>
              <a:off x="0" y="-38100"/>
              <a:ext cx="812800" cy="850900"/>
            </a:xfrm>
            <a:prstGeom prst="rect">
              <a:avLst/>
            </a:prstGeom>
          </p:spPr>
          <p:txBody>
            <a:bodyPr lIns="50800" tIns="50800" rIns="50800" bIns="50800" rtlCol="0" anchor="ctr"/>
            <a:lstStyle/>
            <a:p>
              <a:pPr marL="0" marR="0" lvl="0" indent="0" algn="ctr" defTabSz="914400" rtl="0" eaLnBrk="1" fontAlgn="auto" latinLnBrk="0" hangingPunct="1">
                <a:lnSpc>
                  <a:spcPts val="28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grpSp>
      <p:sp>
        <p:nvSpPr>
          <p:cNvPr id="8" name="TextBox 8"/>
          <p:cNvSpPr txBox="1"/>
          <p:nvPr/>
        </p:nvSpPr>
        <p:spPr>
          <a:xfrm>
            <a:off x="2743200" y="254120"/>
            <a:ext cx="15240000" cy="5224507"/>
          </a:xfrm>
          <a:prstGeom prst="rect">
            <a:avLst/>
          </a:prstGeom>
        </p:spPr>
        <p:txBody>
          <a:bodyPr wrap="square" lIns="0" tIns="0" rIns="0" bIns="0" rtlCol="0" anchor="t">
            <a:spAutoFit/>
          </a:bodyPr>
          <a:lstStyle/>
          <a:p>
            <a:pPr marL="0" marR="0" lvl="0" indent="0" algn="l" defTabSz="914400" rtl="0" eaLnBrk="1" fontAlgn="auto" latinLnBrk="0" hangingPunct="1">
              <a:lnSpc>
                <a:spcPts val="4550"/>
              </a:lnSpc>
              <a:spcBef>
                <a:spcPts val="0"/>
              </a:spcBef>
              <a:spcAft>
                <a:spcPts val="0"/>
              </a:spcAft>
              <a:buClrTx/>
              <a:buSzTx/>
              <a:buFontTx/>
              <a:buNone/>
              <a:tabLst/>
              <a:defRPr/>
            </a:pPr>
            <a:r>
              <a:rPr kumimoji="0" lang="en-US" sz="3200" b="1" i="0" u="none" strike="noStrike" kern="1200" cap="none" spc="0" normalizeH="0" baseline="0" noProof="0" dirty="0">
                <a:ln>
                  <a:noFill/>
                </a:ln>
                <a:solidFill>
                  <a:srgbClr val="6B705C"/>
                </a:solidFill>
                <a:effectLst/>
                <a:uLnTx/>
                <a:uFillTx/>
                <a:latin typeface="Garet 2"/>
                <a:ea typeface="+mn-ea"/>
                <a:cs typeface="+mn-cs"/>
              </a:rPr>
              <a:t>The Genius Fallacy</a:t>
            </a:r>
          </a:p>
          <a:p>
            <a:pPr marL="0" marR="0" lvl="0" indent="0" algn="l" defTabSz="914400" rtl="0" eaLnBrk="1" fontAlgn="auto" latinLnBrk="0" hangingPunct="1">
              <a:lnSpc>
                <a:spcPts val="4550"/>
              </a:lnSpc>
              <a:spcBef>
                <a:spcPts val="0"/>
              </a:spcBef>
              <a:spcAft>
                <a:spcPts val="0"/>
              </a:spcAft>
              <a:buClrTx/>
              <a:buSzTx/>
              <a:buFontTx/>
              <a:buNone/>
              <a:tabLst/>
              <a:defRPr/>
            </a:pPr>
            <a:endParaRPr kumimoji="0" lang="en-US" sz="2400" i="0" u="none" strike="noStrike" kern="1200" cap="none" spc="0" normalizeH="0" baseline="0" noProof="0" dirty="0">
              <a:ln>
                <a:noFill/>
              </a:ln>
              <a:solidFill>
                <a:srgbClr val="6B705C"/>
              </a:solidFill>
              <a:effectLst/>
              <a:uLnTx/>
              <a:uFillTx/>
              <a:latin typeface="Times New Roman" panose="02020603050405020304" pitchFamily="18" charset="0"/>
              <a:cs typeface="Times New Roman" panose="02020603050405020304" pitchFamily="18" charset="0"/>
            </a:endParaRPr>
          </a:p>
          <a:p>
            <a:pPr marL="0" marR="0" lvl="0" indent="0" algn="l" defTabSz="914400" rtl="0" eaLnBrk="1" fontAlgn="auto" latinLnBrk="0" hangingPunct="1">
              <a:lnSpc>
                <a:spcPts val="4550"/>
              </a:lnSpc>
              <a:spcBef>
                <a:spcPts val="0"/>
              </a:spcBef>
              <a:spcAft>
                <a:spcPts val="0"/>
              </a:spcAft>
              <a:buClrTx/>
              <a:buSzTx/>
              <a:buFontTx/>
              <a:buNone/>
              <a:tabLst/>
              <a:defRPr/>
            </a:pPr>
            <a:r>
              <a:rPr kumimoji="0" lang="en-US" sz="2400" i="0" u="none" strike="noStrike" kern="1200" cap="none" spc="0" normalizeH="0" baseline="0" noProof="0" dirty="0">
                <a:ln>
                  <a:noFill/>
                </a:ln>
                <a:solidFill>
                  <a:srgbClr val="6B705C"/>
                </a:solidFill>
                <a:effectLst/>
                <a:uLnTx/>
                <a:uFillTx/>
                <a:latin typeface="Times New Roman" panose="02020603050405020304" pitchFamily="18" charset="0"/>
                <a:cs typeface="Times New Roman" panose="02020603050405020304" pitchFamily="18" charset="0"/>
              </a:rPr>
              <a:t>Writing ability is not a fixed genetic code. It is not so that one can simply decide that they are not a genius and hence cannot write a good paper. This conception is absolutely ridiculous because everyone can improve and better themselves with practice and effort. </a:t>
            </a:r>
          </a:p>
          <a:p>
            <a:pPr marL="0" marR="0" lvl="0" indent="0" algn="l" defTabSz="914400" rtl="0" eaLnBrk="1" fontAlgn="auto" latinLnBrk="0" hangingPunct="1">
              <a:lnSpc>
                <a:spcPts val="4550"/>
              </a:lnSpc>
              <a:spcBef>
                <a:spcPts val="0"/>
              </a:spcBef>
              <a:spcAft>
                <a:spcPts val="0"/>
              </a:spcAft>
              <a:buClrTx/>
              <a:buSzTx/>
              <a:buFontTx/>
              <a:buNone/>
              <a:tabLst/>
              <a:defRPr/>
            </a:pPr>
            <a:endParaRPr kumimoji="0" lang="en-US" sz="3200" b="1" i="0" u="none" strike="noStrike" kern="1200" cap="none" spc="0" normalizeH="0" baseline="0" noProof="0" dirty="0">
              <a:ln>
                <a:noFill/>
              </a:ln>
              <a:solidFill>
                <a:srgbClr val="6B705C"/>
              </a:solidFill>
              <a:effectLst/>
              <a:uLnTx/>
              <a:uFillTx/>
              <a:latin typeface="Garet 2"/>
              <a:ea typeface="+mn-ea"/>
              <a:cs typeface="+mn-cs"/>
            </a:endParaRPr>
          </a:p>
          <a:p>
            <a:pPr marL="0" marR="0" lvl="0" indent="0" algn="just" defTabSz="914400" rtl="0" eaLnBrk="1" fontAlgn="auto" latinLnBrk="0" hangingPunct="1">
              <a:lnSpc>
                <a:spcPct val="150000"/>
              </a:lnSpc>
              <a:spcBef>
                <a:spcPts val="0"/>
              </a:spcBef>
              <a:spcAft>
                <a:spcPts val="0"/>
              </a:spcAft>
              <a:buClrTx/>
              <a:buSzTx/>
              <a:buFontTx/>
              <a:buNone/>
              <a:tabLst/>
              <a:defRPr/>
            </a:pPr>
            <a:endParaRPr kumimoji="0" lang="en-US" sz="2400" b="1" i="0" u="none" strike="noStrike" kern="1200" cap="none" spc="0" normalizeH="0" baseline="0" noProof="0" dirty="0">
              <a:ln>
                <a:noFill/>
              </a:ln>
              <a:solidFill>
                <a:srgbClr val="6B705C"/>
              </a:solidFill>
              <a:effectLst/>
              <a:uLnTx/>
              <a:uFillTx/>
              <a:latin typeface="Garet 2"/>
              <a:ea typeface="+mn-ea"/>
              <a:cs typeface="+mn-cs"/>
            </a:endParaRPr>
          </a:p>
          <a:p>
            <a:pPr marL="0" marR="0" lvl="0" indent="0" algn="just" defTabSz="914400" rtl="0" eaLnBrk="1" fontAlgn="auto" latinLnBrk="0" hangingPunct="1">
              <a:lnSpc>
                <a:spcPct val="150000"/>
              </a:lnSpc>
              <a:spcBef>
                <a:spcPts val="0"/>
              </a:spcBef>
              <a:spcAft>
                <a:spcPts val="0"/>
              </a:spcAft>
              <a:buClrTx/>
              <a:buSzTx/>
              <a:buFontTx/>
              <a:buNone/>
              <a:tabLst/>
              <a:defRPr/>
            </a:pPr>
            <a:endParaRPr kumimoji="0" lang="en-US" sz="2400" b="1" i="0" u="none" strike="noStrike" kern="1200" cap="none" spc="0" normalizeH="0" baseline="0" noProof="0" dirty="0">
              <a:ln>
                <a:noFill/>
              </a:ln>
              <a:solidFill>
                <a:srgbClr val="6B705C"/>
              </a:solidFill>
              <a:effectLst/>
              <a:uLnTx/>
              <a:uFillTx/>
              <a:latin typeface="Garet 2"/>
              <a:ea typeface="+mn-ea"/>
              <a:cs typeface="+mn-cs"/>
            </a:endParaRPr>
          </a:p>
          <a:p>
            <a:pPr marL="0" marR="0" lvl="0" indent="0" algn="l" defTabSz="914400" rtl="0" eaLnBrk="1" fontAlgn="auto" latinLnBrk="0" hangingPunct="1">
              <a:lnSpc>
                <a:spcPts val="4550"/>
              </a:lnSpc>
              <a:spcBef>
                <a:spcPts val="0"/>
              </a:spcBef>
              <a:spcAft>
                <a:spcPts val="0"/>
              </a:spcAft>
              <a:buClrTx/>
              <a:buSzTx/>
              <a:buFontTx/>
              <a:buNone/>
              <a:tabLst/>
              <a:defRPr/>
            </a:pPr>
            <a:endParaRPr kumimoji="0" lang="en-US" sz="3500" b="0" i="0" u="none" strike="noStrike" kern="1200" cap="none" spc="0" normalizeH="0" baseline="0" noProof="0" dirty="0">
              <a:ln>
                <a:noFill/>
              </a:ln>
              <a:solidFill>
                <a:srgbClr val="6B705C"/>
              </a:solidFill>
              <a:effectLst/>
              <a:uLnTx/>
              <a:uFillTx/>
              <a:latin typeface="Garet 2"/>
              <a:ea typeface="+mn-ea"/>
              <a:cs typeface="+mn-cs"/>
            </a:endParaRPr>
          </a:p>
        </p:txBody>
      </p:sp>
      <p:sp>
        <p:nvSpPr>
          <p:cNvPr id="9" name="Freeform 9"/>
          <p:cNvSpPr/>
          <p:nvPr/>
        </p:nvSpPr>
        <p:spPr>
          <a:xfrm>
            <a:off x="1399597" y="3957769"/>
            <a:ext cx="1224653" cy="1224653"/>
          </a:xfrm>
          <a:custGeom>
            <a:avLst/>
            <a:gdLst/>
            <a:ahLst/>
            <a:cxnLst/>
            <a:rect l="l" t="t" r="r" b="b"/>
            <a:pathLst>
              <a:path w="1224653" h="1224653">
                <a:moveTo>
                  <a:pt x="0" y="0"/>
                </a:moveTo>
                <a:lnTo>
                  <a:pt x="1224653" y="0"/>
                </a:lnTo>
                <a:lnTo>
                  <a:pt x="1224653" y="1224653"/>
                </a:lnTo>
                <a:lnTo>
                  <a:pt x="0" y="1224653"/>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N" sz="1800" b="0" i="0" u="none" strike="noStrike" kern="1200" cap="none" spc="0" normalizeH="0" baseline="0" noProof="0">
              <a:ln>
                <a:noFill/>
              </a:ln>
              <a:solidFill>
                <a:prstClr val="black"/>
              </a:solidFill>
              <a:effectLst/>
              <a:uLnTx/>
              <a:uFillTx/>
              <a:latin typeface="Calibri"/>
              <a:ea typeface="+mn-ea"/>
              <a:cs typeface="+mn-cs"/>
            </a:endParaRPr>
          </a:p>
        </p:txBody>
      </p:sp>
      <p:pic>
        <p:nvPicPr>
          <p:cNvPr id="6" name="Picture 5">
            <a:extLst>
              <a:ext uri="{FF2B5EF4-FFF2-40B4-BE49-F238E27FC236}">
                <a16:creationId xmlns:a16="http://schemas.microsoft.com/office/drawing/2014/main" id="{3DBB92D9-DFAC-4B53-3DB6-3317B270CCDA}"/>
              </a:ext>
            </a:extLst>
          </p:cNvPr>
          <p:cNvPicPr>
            <a:picLocks noChangeAspect="1"/>
          </p:cNvPicPr>
          <p:nvPr/>
        </p:nvPicPr>
        <p:blipFill rotWithShape="1">
          <a:blip r:embed="rId4"/>
          <a:srcRect t="25203" b="18370"/>
          <a:stretch/>
        </p:blipFill>
        <p:spPr>
          <a:xfrm>
            <a:off x="5486400" y="4914900"/>
            <a:ext cx="8686800" cy="4310901"/>
          </a:xfrm>
          <a:prstGeom prst="rect">
            <a:avLst/>
          </a:prstGeom>
        </p:spPr>
      </p:pic>
    </p:spTree>
    <p:extLst>
      <p:ext uri="{BB962C8B-B14F-4D97-AF65-F5344CB8AC3E}">
        <p14:creationId xmlns:p14="http://schemas.microsoft.com/office/powerpoint/2010/main" val="226506700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rgbClr val="F8F5ED"/>
        </a:solidFill>
        <a:effectLst/>
      </p:bgPr>
    </p:bg>
    <p:spTree>
      <p:nvGrpSpPr>
        <p:cNvPr id="1" name=""/>
        <p:cNvGrpSpPr/>
        <p:nvPr/>
      </p:nvGrpSpPr>
      <p:grpSpPr>
        <a:xfrm>
          <a:off x="0" y="0"/>
          <a:ext cx="0" cy="0"/>
          <a:chOff x="0" y="0"/>
          <a:chExt cx="0" cy="0"/>
        </a:xfrm>
      </p:grpSpPr>
      <p:grpSp>
        <p:nvGrpSpPr>
          <p:cNvPr id="2" name="Group 2"/>
          <p:cNvGrpSpPr/>
          <p:nvPr/>
        </p:nvGrpSpPr>
        <p:grpSpPr>
          <a:xfrm rot="-10800000">
            <a:off x="15763338" y="0"/>
            <a:ext cx="2501924" cy="10287000"/>
            <a:chOff x="0" y="0"/>
            <a:chExt cx="658943" cy="2709333"/>
          </a:xfrm>
        </p:grpSpPr>
        <p:sp>
          <p:nvSpPr>
            <p:cNvPr id="3" name="Freeform 3"/>
            <p:cNvSpPr/>
            <p:nvPr/>
          </p:nvSpPr>
          <p:spPr>
            <a:xfrm>
              <a:off x="0" y="0"/>
              <a:ext cx="658943" cy="2709333"/>
            </a:xfrm>
            <a:custGeom>
              <a:avLst/>
              <a:gdLst/>
              <a:ahLst/>
              <a:cxnLst/>
              <a:rect l="l" t="t" r="r" b="b"/>
              <a:pathLst>
                <a:path w="658943" h="2709333">
                  <a:moveTo>
                    <a:pt x="0" y="0"/>
                  </a:moveTo>
                  <a:lnTo>
                    <a:pt x="658943" y="0"/>
                  </a:lnTo>
                  <a:lnTo>
                    <a:pt x="658943" y="2709333"/>
                  </a:lnTo>
                  <a:lnTo>
                    <a:pt x="0" y="2709333"/>
                  </a:lnTo>
                  <a:close/>
                </a:path>
              </a:pathLst>
            </a:custGeom>
            <a:solidFill>
              <a:srgbClr val="CB997E"/>
            </a:solid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N" sz="1800" b="0" i="0" u="none" strike="noStrike" kern="1200" cap="none" spc="0" normalizeH="0" baseline="0" noProof="0">
                <a:ln>
                  <a:noFill/>
                </a:ln>
                <a:solidFill>
                  <a:prstClr val="black"/>
                </a:solidFill>
                <a:effectLst/>
                <a:uLnTx/>
                <a:uFillTx/>
                <a:latin typeface="Calibri"/>
                <a:ea typeface="+mn-ea"/>
                <a:cs typeface="+mn-cs"/>
              </a:endParaRPr>
            </a:p>
          </p:txBody>
        </p:sp>
        <p:sp>
          <p:nvSpPr>
            <p:cNvPr id="4" name="TextBox 4"/>
            <p:cNvSpPr txBox="1"/>
            <p:nvPr/>
          </p:nvSpPr>
          <p:spPr>
            <a:xfrm>
              <a:off x="0" y="-38100"/>
              <a:ext cx="812800" cy="850900"/>
            </a:xfrm>
            <a:prstGeom prst="rect">
              <a:avLst/>
            </a:prstGeom>
          </p:spPr>
          <p:txBody>
            <a:bodyPr lIns="50800" tIns="50800" rIns="50800" bIns="50800" rtlCol="0" anchor="ctr"/>
            <a:lstStyle/>
            <a:p>
              <a:pPr marL="0" marR="0" lvl="0" indent="0" algn="ctr" defTabSz="914400" rtl="0" eaLnBrk="1" fontAlgn="auto" latinLnBrk="0" hangingPunct="1">
                <a:lnSpc>
                  <a:spcPts val="28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grpSp>
      <p:sp>
        <p:nvSpPr>
          <p:cNvPr id="5" name="TextBox 5"/>
          <p:cNvSpPr txBox="1"/>
          <p:nvPr/>
        </p:nvSpPr>
        <p:spPr>
          <a:xfrm>
            <a:off x="1028700" y="323182"/>
            <a:ext cx="14363700" cy="1800493"/>
          </a:xfrm>
          <a:prstGeom prst="rect">
            <a:avLst/>
          </a:prstGeom>
        </p:spPr>
        <p:txBody>
          <a:bodyPr wrap="square" lIns="0" tIns="0" rIns="0" bIns="0" rtlCol="0" anchor="t">
            <a:spAutoFit/>
          </a:bodyPr>
          <a:lstStyle/>
          <a:p>
            <a:pPr marL="0" marR="0" lvl="0" indent="0" algn="ctr" defTabSz="914400" rtl="0" eaLnBrk="1" fontAlgn="auto" latinLnBrk="0" hangingPunct="1">
              <a:lnSpc>
                <a:spcPts val="16800"/>
              </a:lnSpc>
              <a:spcBef>
                <a:spcPts val="0"/>
              </a:spcBef>
              <a:spcAft>
                <a:spcPts val="0"/>
              </a:spcAft>
              <a:buClrTx/>
              <a:buSzTx/>
              <a:buFontTx/>
              <a:buNone/>
              <a:tabLst/>
              <a:defRPr/>
            </a:pPr>
            <a:r>
              <a:rPr kumimoji="0" lang="en-US" sz="6600" b="1" i="0" u="none" strike="noStrike" kern="1200" cap="none" spc="0" normalizeH="0" baseline="0" noProof="0" dirty="0">
                <a:ln>
                  <a:noFill/>
                </a:ln>
                <a:solidFill>
                  <a:srgbClr val="CB997E"/>
                </a:solidFill>
                <a:effectLst/>
                <a:uLnTx/>
                <a:uFillTx/>
                <a:latin typeface="Times New Roman" panose="02020603050405020304" pitchFamily="18" charset="0"/>
                <a:ea typeface="+mn-ea"/>
                <a:cs typeface="Times New Roman" panose="02020603050405020304" pitchFamily="18" charset="0"/>
              </a:rPr>
              <a:t>Types of Academic Writing</a:t>
            </a:r>
          </a:p>
        </p:txBody>
      </p:sp>
      <p:sp>
        <p:nvSpPr>
          <p:cNvPr id="7" name="Freeform 7"/>
          <p:cNvSpPr/>
          <p:nvPr/>
        </p:nvSpPr>
        <p:spPr>
          <a:xfrm>
            <a:off x="15040968" y="2439929"/>
            <a:ext cx="1444741" cy="1444741"/>
          </a:xfrm>
          <a:custGeom>
            <a:avLst/>
            <a:gdLst/>
            <a:ahLst/>
            <a:cxnLst/>
            <a:rect l="l" t="t" r="r" b="b"/>
            <a:pathLst>
              <a:path w="1444741" h="1444741">
                <a:moveTo>
                  <a:pt x="0" y="0"/>
                </a:moveTo>
                <a:lnTo>
                  <a:pt x="1444741" y="0"/>
                </a:lnTo>
                <a:lnTo>
                  <a:pt x="1444741" y="1444742"/>
                </a:lnTo>
                <a:lnTo>
                  <a:pt x="0" y="1444742"/>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N" sz="1800" b="0" i="0" u="none" strike="noStrike" kern="1200" cap="none" spc="0" normalizeH="0" baseline="0" noProof="0">
              <a:ln>
                <a:noFill/>
              </a:ln>
              <a:solidFill>
                <a:prstClr val="black"/>
              </a:solidFill>
              <a:effectLst/>
              <a:uLnTx/>
              <a:uFillTx/>
              <a:latin typeface="Calibri"/>
              <a:ea typeface="+mn-ea"/>
              <a:cs typeface="+mn-cs"/>
            </a:endParaRPr>
          </a:p>
        </p:txBody>
      </p:sp>
      <p:pic>
        <p:nvPicPr>
          <p:cNvPr id="8" name="Content Placeholder 3">
            <a:extLst>
              <a:ext uri="{FF2B5EF4-FFF2-40B4-BE49-F238E27FC236}">
                <a16:creationId xmlns:a16="http://schemas.microsoft.com/office/drawing/2014/main" id="{9D5C745A-4294-B9A6-94BB-24CB767C8BEA}"/>
              </a:ext>
            </a:extLst>
          </p:cNvPr>
          <p:cNvPicPr>
            <a:picLocks noChangeAspect="1"/>
          </p:cNvPicPr>
          <p:nvPr/>
        </p:nvPicPr>
        <p:blipFill rotWithShape="1">
          <a:blip r:embed="rId4"/>
          <a:srcRect t="9017" b="6086"/>
          <a:stretch/>
        </p:blipFill>
        <p:spPr>
          <a:xfrm>
            <a:off x="2763134" y="2439929"/>
            <a:ext cx="10439400" cy="7523889"/>
          </a:xfrm>
          <a:prstGeom prst="rect">
            <a:avLst/>
          </a:prstGeom>
        </p:spPr>
      </p:pic>
    </p:spTree>
    <p:extLst>
      <p:ext uri="{BB962C8B-B14F-4D97-AF65-F5344CB8AC3E}">
        <p14:creationId xmlns:p14="http://schemas.microsoft.com/office/powerpoint/2010/main" val="404313417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rgbClr val="F8F5ED"/>
        </a:solidFill>
        <a:effectLst/>
      </p:bgPr>
    </p:bg>
    <p:spTree>
      <p:nvGrpSpPr>
        <p:cNvPr id="1" name=""/>
        <p:cNvGrpSpPr/>
        <p:nvPr/>
      </p:nvGrpSpPr>
      <p:grpSpPr>
        <a:xfrm>
          <a:off x="0" y="0"/>
          <a:ext cx="0" cy="0"/>
          <a:chOff x="0" y="0"/>
          <a:chExt cx="0" cy="0"/>
        </a:xfrm>
      </p:grpSpPr>
      <p:grpSp>
        <p:nvGrpSpPr>
          <p:cNvPr id="2" name="Group 2"/>
          <p:cNvGrpSpPr/>
          <p:nvPr/>
        </p:nvGrpSpPr>
        <p:grpSpPr>
          <a:xfrm rot="-5400000">
            <a:off x="8667750" y="-8667750"/>
            <a:ext cx="952500" cy="18288000"/>
            <a:chOff x="0" y="0"/>
            <a:chExt cx="529889" cy="4816593"/>
          </a:xfrm>
        </p:grpSpPr>
        <p:sp>
          <p:nvSpPr>
            <p:cNvPr id="3" name="Freeform 3"/>
            <p:cNvSpPr/>
            <p:nvPr/>
          </p:nvSpPr>
          <p:spPr>
            <a:xfrm>
              <a:off x="0" y="0"/>
              <a:ext cx="529889" cy="4816592"/>
            </a:xfrm>
            <a:custGeom>
              <a:avLst/>
              <a:gdLst/>
              <a:ahLst/>
              <a:cxnLst/>
              <a:rect l="l" t="t" r="r" b="b"/>
              <a:pathLst>
                <a:path w="529889" h="4816592">
                  <a:moveTo>
                    <a:pt x="0" y="0"/>
                  </a:moveTo>
                  <a:lnTo>
                    <a:pt x="529889" y="0"/>
                  </a:lnTo>
                  <a:lnTo>
                    <a:pt x="529889" y="4816592"/>
                  </a:lnTo>
                  <a:lnTo>
                    <a:pt x="0" y="4816592"/>
                  </a:lnTo>
                  <a:close/>
                </a:path>
              </a:pathLst>
            </a:custGeom>
            <a:solidFill>
              <a:srgbClr val="BF7343"/>
            </a:solid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N" sz="1800" b="0" i="0" u="none" strike="noStrike" kern="1200" cap="none" spc="0" normalizeH="0" baseline="0" noProof="0">
                <a:ln>
                  <a:noFill/>
                </a:ln>
                <a:solidFill>
                  <a:prstClr val="black"/>
                </a:solidFill>
                <a:effectLst/>
                <a:uLnTx/>
                <a:uFillTx/>
                <a:latin typeface="Calibri"/>
                <a:ea typeface="+mn-ea"/>
                <a:cs typeface="+mn-cs"/>
              </a:endParaRPr>
            </a:p>
          </p:txBody>
        </p:sp>
        <p:sp>
          <p:nvSpPr>
            <p:cNvPr id="4" name="TextBox 4"/>
            <p:cNvSpPr txBox="1"/>
            <p:nvPr/>
          </p:nvSpPr>
          <p:spPr>
            <a:xfrm>
              <a:off x="0" y="-38100"/>
              <a:ext cx="812800" cy="850900"/>
            </a:xfrm>
            <a:prstGeom prst="rect">
              <a:avLst/>
            </a:prstGeom>
          </p:spPr>
          <p:txBody>
            <a:bodyPr lIns="50800" tIns="50800" rIns="50800" bIns="50800" rtlCol="0" anchor="ctr"/>
            <a:lstStyle/>
            <a:p>
              <a:pPr marL="0" marR="0" lvl="0" indent="0" algn="ctr" defTabSz="914400" rtl="0" eaLnBrk="1" fontAlgn="auto" latinLnBrk="0" hangingPunct="1">
                <a:lnSpc>
                  <a:spcPts val="28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grpSp>
      <p:sp>
        <p:nvSpPr>
          <p:cNvPr id="7" name="TextBox 7"/>
          <p:cNvSpPr txBox="1"/>
          <p:nvPr/>
        </p:nvSpPr>
        <p:spPr>
          <a:xfrm>
            <a:off x="228598" y="1461046"/>
            <a:ext cx="17830800" cy="8550418"/>
          </a:xfrm>
          <a:prstGeom prst="rect">
            <a:avLst/>
          </a:prstGeom>
        </p:spPr>
        <p:txBody>
          <a:bodyPr wrap="square" lIns="0" tIns="0" rIns="0" bIns="0" rtlCol="0" anchor="t">
            <a:spAutoFit/>
          </a:bodyPr>
          <a:lstStyle/>
          <a:p>
            <a:pPr marL="0" marR="0" lvl="0" indent="0" algn="just" defTabSz="914400" rtl="0" eaLnBrk="1" fontAlgn="auto" latinLnBrk="0" hangingPunct="1">
              <a:lnSpc>
                <a:spcPts val="3500"/>
              </a:lnSpc>
              <a:spcBef>
                <a:spcPts val="0"/>
              </a:spcBef>
              <a:spcAft>
                <a:spcPts val="0"/>
              </a:spcAft>
              <a:buClrTx/>
              <a:buSzTx/>
              <a:buFontTx/>
              <a:buNone/>
              <a:tabLst/>
              <a:defRPr/>
            </a:pPr>
            <a:r>
              <a:rPr kumimoji="0" lang="en-US" sz="3500" b="0" i="0" u="none" strike="noStrike" kern="1200" cap="none" spc="0" normalizeH="0" baseline="0" noProof="0" dirty="0">
                <a:ln>
                  <a:noFill/>
                </a:ln>
                <a:solidFill>
                  <a:srgbClr val="BF7343"/>
                </a:solidFill>
                <a:effectLst/>
                <a:uLnTx/>
                <a:uFillTx/>
                <a:latin typeface="Garet 2"/>
                <a:ea typeface="+mn-ea"/>
                <a:cs typeface="+mn-cs"/>
              </a:rPr>
              <a:t>Descriptive: </a:t>
            </a:r>
            <a:r>
              <a:rPr kumimoji="0" lang="en-US" sz="2800" b="0" i="0" u="none" strike="noStrike" kern="1200" cap="none" spc="0" normalizeH="0" baseline="0" noProof="0" dirty="0">
                <a:ln>
                  <a:noFill/>
                </a:ln>
                <a:solidFill>
                  <a:srgbClr val="BF7343"/>
                </a:solidFill>
                <a:effectLst/>
                <a:uLnTx/>
                <a:uFillTx/>
                <a:latin typeface="Times New Roman" panose="02020603050405020304" pitchFamily="18" charset="0"/>
                <a:cs typeface="Times New Roman" panose="02020603050405020304" pitchFamily="18" charset="0"/>
              </a:rPr>
              <a:t>To provide facts or information. The kinds of instructions for a purely descriptive assignment include: 'identify', 'report', 'record', '</a:t>
            </a:r>
            <a:r>
              <a:rPr kumimoji="0" lang="en-US" sz="2800" b="0" i="0" u="none" strike="noStrike" kern="1200" cap="none" spc="0" normalizeH="0" baseline="0" noProof="0" dirty="0" err="1">
                <a:ln>
                  <a:noFill/>
                </a:ln>
                <a:solidFill>
                  <a:srgbClr val="BF7343"/>
                </a:solidFill>
                <a:effectLst/>
                <a:uLnTx/>
                <a:uFillTx/>
                <a:latin typeface="Times New Roman" panose="02020603050405020304" pitchFamily="18" charset="0"/>
                <a:cs typeface="Times New Roman" panose="02020603050405020304" pitchFamily="18" charset="0"/>
              </a:rPr>
              <a:t>summarise</a:t>
            </a:r>
            <a:r>
              <a:rPr kumimoji="0" lang="en-US" sz="2800" b="0" i="0" u="none" strike="noStrike" kern="1200" cap="none" spc="0" normalizeH="0" baseline="0" noProof="0" dirty="0">
                <a:ln>
                  <a:noFill/>
                </a:ln>
                <a:solidFill>
                  <a:srgbClr val="BF7343"/>
                </a:solidFill>
                <a:effectLst/>
                <a:uLnTx/>
                <a:uFillTx/>
                <a:latin typeface="Times New Roman" panose="02020603050405020304" pitchFamily="18" charset="0"/>
                <a:cs typeface="Times New Roman" panose="02020603050405020304" pitchFamily="18" charset="0"/>
              </a:rPr>
              <a:t>' and 'define’. Example - summary of an article or a report of the results of an experiment.</a:t>
            </a:r>
          </a:p>
          <a:p>
            <a:pPr marL="0" marR="0" lvl="0" indent="0" algn="just" defTabSz="914400" rtl="0" eaLnBrk="1" fontAlgn="auto" latinLnBrk="0" hangingPunct="1">
              <a:lnSpc>
                <a:spcPts val="3500"/>
              </a:lnSpc>
              <a:spcBef>
                <a:spcPts val="0"/>
              </a:spcBef>
              <a:spcAft>
                <a:spcPts val="0"/>
              </a:spcAft>
              <a:buClrTx/>
              <a:buSzTx/>
              <a:buFontTx/>
              <a:buNone/>
              <a:tabLst/>
              <a:defRPr/>
            </a:pPr>
            <a:endParaRPr lang="en-US" sz="3500" dirty="0">
              <a:solidFill>
                <a:srgbClr val="BF7343"/>
              </a:solidFill>
              <a:latin typeface="Garet 2"/>
            </a:endParaRPr>
          </a:p>
          <a:p>
            <a:pPr marL="0" marR="0" lvl="0" indent="0" algn="just" defTabSz="914400" rtl="0" eaLnBrk="1" fontAlgn="auto" latinLnBrk="0" hangingPunct="1">
              <a:lnSpc>
                <a:spcPts val="3500"/>
              </a:lnSpc>
              <a:spcBef>
                <a:spcPts val="0"/>
              </a:spcBef>
              <a:spcAft>
                <a:spcPts val="0"/>
              </a:spcAft>
              <a:buClrTx/>
              <a:buSzTx/>
              <a:buFontTx/>
              <a:buNone/>
              <a:tabLst/>
              <a:defRPr/>
            </a:pPr>
            <a:r>
              <a:rPr kumimoji="0" lang="en-US" sz="3500" b="0" i="0" u="none" strike="noStrike" kern="1200" cap="none" spc="0" normalizeH="0" baseline="0" noProof="0" dirty="0">
                <a:ln>
                  <a:noFill/>
                </a:ln>
                <a:solidFill>
                  <a:srgbClr val="BF7343"/>
                </a:solidFill>
                <a:effectLst/>
                <a:uLnTx/>
                <a:uFillTx/>
                <a:latin typeface="Garet 2"/>
                <a:ea typeface="+mn-ea"/>
                <a:cs typeface="+mn-cs"/>
              </a:rPr>
              <a:t>Analytical: </a:t>
            </a:r>
            <a:r>
              <a:rPr kumimoji="0" lang="en-US" sz="2800" b="0" i="0" u="none" strike="noStrike" kern="1200" cap="none" spc="0" normalizeH="0" baseline="0" noProof="0" dirty="0">
                <a:ln>
                  <a:noFill/>
                </a:ln>
                <a:solidFill>
                  <a:srgbClr val="BF7343"/>
                </a:solidFill>
                <a:effectLst/>
                <a:uLnTx/>
                <a:uFillTx/>
                <a:latin typeface="Times New Roman" panose="02020603050405020304" pitchFamily="18" charset="0"/>
                <a:cs typeface="Times New Roman" panose="02020603050405020304" pitchFamily="18" charset="0"/>
              </a:rPr>
              <a:t>Requires you to re-</a:t>
            </a:r>
            <a:r>
              <a:rPr kumimoji="0" lang="en-US" sz="2800" b="0" i="0" u="none" strike="noStrike" kern="1200" cap="none" spc="0" normalizeH="0" baseline="0" noProof="0" dirty="0" err="1">
                <a:ln>
                  <a:noFill/>
                </a:ln>
                <a:solidFill>
                  <a:srgbClr val="BF7343"/>
                </a:solidFill>
                <a:effectLst/>
                <a:uLnTx/>
                <a:uFillTx/>
                <a:latin typeface="Times New Roman" panose="02020603050405020304" pitchFamily="18" charset="0"/>
                <a:cs typeface="Times New Roman" panose="02020603050405020304" pitchFamily="18" charset="0"/>
              </a:rPr>
              <a:t>organise</a:t>
            </a:r>
            <a:r>
              <a:rPr kumimoji="0" lang="en-US" sz="2800" b="0" i="0" u="none" strike="noStrike" kern="1200" cap="none" spc="0" normalizeH="0" baseline="0" noProof="0" dirty="0">
                <a:ln>
                  <a:noFill/>
                </a:ln>
                <a:solidFill>
                  <a:srgbClr val="BF7343"/>
                </a:solidFill>
                <a:effectLst/>
                <a:uLnTx/>
                <a:uFillTx/>
                <a:latin typeface="Times New Roman" panose="02020603050405020304" pitchFamily="18" charset="0"/>
                <a:cs typeface="Times New Roman" panose="02020603050405020304" pitchFamily="18" charset="0"/>
              </a:rPr>
              <a:t> the facts and information you describe into categories, groups, parts, types or relationships. The kinds of instructions for an analytical assignment include: '</a:t>
            </a:r>
            <a:r>
              <a:rPr kumimoji="0" lang="en-US" sz="2800" b="0" i="0" u="none" strike="noStrike" kern="1200" cap="none" spc="0" normalizeH="0" baseline="0" noProof="0" dirty="0" err="1">
                <a:ln>
                  <a:noFill/>
                </a:ln>
                <a:solidFill>
                  <a:srgbClr val="BF7343"/>
                </a:solidFill>
                <a:effectLst/>
                <a:uLnTx/>
                <a:uFillTx/>
                <a:latin typeface="Times New Roman" panose="02020603050405020304" pitchFamily="18" charset="0"/>
                <a:cs typeface="Times New Roman" panose="02020603050405020304" pitchFamily="18" charset="0"/>
              </a:rPr>
              <a:t>analyse</a:t>
            </a:r>
            <a:r>
              <a:rPr kumimoji="0" lang="en-US" sz="2800" b="0" i="0" u="none" strike="noStrike" kern="1200" cap="none" spc="0" normalizeH="0" baseline="0" noProof="0" dirty="0">
                <a:ln>
                  <a:noFill/>
                </a:ln>
                <a:solidFill>
                  <a:srgbClr val="BF7343"/>
                </a:solidFill>
                <a:effectLst/>
                <a:uLnTx/>
                <a:uFillTx/>
                <a:latin typeface="Times New Roman" panose="02020603050405020304" pitchFamily="18" charset="0"/>
                <a:cs typeface="Times New Roman" panose="02020603050405020304" pitchFamily="18" charset="0"/>
              </a:rPr>
              <a:t>', 'compare', 'contrast', 'relate', and 'examine’.</a:t>
            </a:r>
          </a:p>
          <a:p>
            <a:pPr marL="0" marR="0" lvl="0" indent="0" algn="just" defTabSz="914400" rtl="0" eaLnBrk="1" fontAlgn="auto" latinLnBrk="0" hangingPunct="1">
              <a:lnSpc>
                <a:spcPts val="3500"/>
              </a:lnSpc>
              <a:spcBef>
                <a:spcPts val="0"/>
              </a:spcBef>
              <a:spcAft>
                <a:spcPts val="0"/>
              </a:spcAft>
              <a:buClrTx/>
              <a:buSzTx/>
              <a:buFontTx/>
              <a:buNone/>
              <a:tabLst/>
              <a:defRPr/>
            </a:pPr>
            <a:endParaRPr lang="en-US" sz="3500" dirty="0">
              <a:solidFill>
                <a:srgbClr val="BF7343"/>
              </a:solidFill>
              <a:latin typeface="Garet 2"/>
            </a:endParaRPr>
          </a:p>
          <a:p>
            <a:pPr marL="0" marR="0" lvl="0" indent="0" algn="just" defTabSz="914400" rtl="0" eaLnBrk="1" fontAlgn="auto" latinLnBrk="0" hangingPunct="1">
              <a:lnSpc>
                <a:spcPts val="3500"/>
              </a:lnSpc>
              <a:spcBef>
                <a:spcPts val="0"/>
              </a:spcBef>
              <a:spcAft>
                <a:spcPts val="0"/>
              </a:spcAft>
              <a:buClrTx/>
              <a:buSzTx/>
              <a:buFontTx/>
              <a:buNone/>
              <a:tabLst/>
              <a:defRPr/>
            </a:pPr>
            <a:r>
              <a:rPr kumimoji="0" lang="en-US" sz="3500" b="0" i="0" u="none" strike="noStrike" kern="1200" cap="none" spc="0" normalizeH="0" baseline="0" noProof="0" dirty="0">
                <a:ln>
                  <a:noFill/>
                </a:ln>
                <a:solidFill>
                  <a:srgbClr val="BF7343"/>
                </a:solidFill>
                <a:effectLst/>
                <a:uLnTx/>
                <a:uFillTx/>
                <a:latin typeface="Garet 2"/>
                <a:ea typeface="+mn-ea"/>
                <a:cs typeface="+mn-cs"/>
              </a:rPr>
              <a:t>Persuasive: </a:t>
            </a:r>
            <a:r>
              <a:rPr kumimoji="0" lang="en-US" sz="2800" b="0" i="0" u="none" strike="noStrike" kern="1200" cap="none" spc="0" normalizeH="0" baseline="0" noProof="0" dirty="0">
                <a:ln>
                  <a:noFill/>
                </a:ln>
                <a:solidFill>
                  <a:srgbClr val="BF7343"/>
                </a:solidFill>
                <a:effectLst/>
                <a:uLnTx/>
                <a:uFillTx/>
                <a:latin typeface="Times New Roman" panose="02020603050405020304" pitchFamily="18" charset="0"/>
                <a:cs typeface="Times New Roman" panose="02020603050405020304" pitchFamily="18" charset="0"/>
              </a:rPr>
              <a:t>Has all the features of analytical writing (that is, information plus re-</a:t>
            </a:r>
            <a:r>
              <a:rPr kumimoji="0" lang="en-US" sz="2800" b="0" i="0" u="none" strike="noStrike" kern="1200" cap="none" spc="0" normalizeH="0" baseline="0" noProof="0" dirty="0" err="1">
                <a:ln>
                  <a:noFill/>
                </a:ln>
                <a:solidFill>
                  <a:srgbClr val="BF7343"/>
                </a:solidFill>
                <a:effectLst/>
                <a:uLnTx/>
                <a:uFillTx/>
                <a:latin typeface="Times New Roman" panose="02020603050405020304" pitchFamily="18" charset="0"/>
                <a:cs typeface="Times New Roman" panose="02020603050405020304" pitchFamily="18" charset="0"/>
              </a:rPr>
              <a:t>organising</a:t>
            </a:r>
            <a:r>
              <a:rPr kumimoji="0" lang="en-US" sz="2800" b="0" i="0" u="none" strike="noStrike" kern="1200" cap="none" spc="0" normalizeH="0" baseline="0" noProof="0" dirty="0">
                <a:ln>
                  <a:noFill/>
                </a:ln>
                <a:solidFill>
                  <a:srgbClr val="BF7343"/>
                </a:solidFill>
                <a:effectLst/>
                <a:uLnTx/>
                <a:uFillTx/>
                <a:latin typeface="Times New Roman" panose="02020603050405020304" pitchFamily="18" charset="0"/>
                <a:cs typeface="Times New Roman" panose="02020603050405020304" pitchFamily="18" charset="0"/>
              </a:rPr>
              <a:t> the information), with the addition of your own point of view. </a:t>
            </a:r>
            <a:r>
              <a:rPr lang="en-US" sz="2800" dirty="0">
                <a:solidFill>
                  <a:srgbClr val="BF7343"/>
                </a:solidFill>
                <a:latin typeface="Times New Roman" panose="02020603050405020304" pitchFamily="18" charset="0"/>
                <a:cs typeface="Times New Roman" panose="02020603050405020304" pitchFamily="18" charset="0"/>
              </a:rPr>
              <a:t>C</a:t>
            </a:r>
            <a:r>
              <a:rPr kumimoji="0" lang="en-US" sz="2800" b="0" i="0" u="none" strike="noStrike" kern="1200" cap="none" spc="0" normalizeH="0" baseline="0" noProof="0" dirty="0">
                <a:ln>
                  <a:noFill/>
                </a:ln>
                <a:solidFill>
                  <a:srgbClr val="BF7343"/>
                </a:solidFill>
                <a:effectLst/>
                <a:uLnTx/>
                <a:uFillTx/>
                <a:latin typeface="Times New Roman" panose="02020603050405020304" pitchFamily="18" charset="0"/>
                <a:cs typeface="Times New Roman" panose="02020603050405020304" pitchFamily="18" charset="0"/>
              </a:rPr>
              <a:t>an include an argument, recommendation, interpretation of findings or evaluation of the work of others. The kinds of instructions for a persuasive assignment include: 'argue', 'evaluate', 'discuss', and 'take a position’.</a:t>
            </a:r>
          </a:p>
          <a:p>
            <a:pPr marL="0" marR="0" lvl="0" indent="0" algn="just" defTabSz="914400" rtl="0" eaLnBrk="1" fontAlgn="auto" latinLnBrk="0" hangingPunct="1">
              <a:lnSpc>
                <a:spcPts val="3500"/>
              </a:lnSpc>
              <a:spcBef>
                <a:spcPts val="0"/>
              </a:spcBef>
              <a:spcAft>
                <a:spcPts val="0"/>
              </a:spcAft>
              <a:buClrTx/>
              <a:buSzTx/>
              <a:buFontTx/>
              <a:buNone/>
              <a:tabLst/>
              <a:defRPr/>
            </a:pPr>
            <a:endParaRPr kumimoji="0" lang="en-US" sz="2800" b="0" i="0" u="none" strike="noStrike" kern="1200" cap="none" spc="0" normalizeH="0" baseline="0" noProof="0" dirty="0">
              <a:ln>
                <a:noFill/>
              </a:ln>
              <a:solidFill>
                <a:srgbClr val="BF7343"/>
              </a:solidFill>
              <a:effectLst/>
              <a:uLnTx/>
              <a:uFillTx/>
              <a:latin typeface="Times New Roman" panose="02020603050405020304" pitchFamily="18" charset="0"/>
              <a:cs typeface="Times New Roman" panose="02020603050405020304" pitchFamily="18" charset="0"/>
            </a:endParaRPr>
          </a:p>
          <a:p>
            <a:pPr algn="just">
              <a:lnSpc>
                <a:spcPts val="3500"/>
              </a:lnSpc>
              <a:defRPr/>
            </a:pPr>
            <a:r>
              <a:rPr lang="en-US" sz="3500" dirty="0">
                <a:solidFill>
                  <a:srgbClr val="BF7343"/>
                </a:solidFill>
                <a:latin typeface="Garet 2"/>
              </a:rPr>
              <a:t>Critical : </a:t>
            </a:r>
            <a:r>
              <a:rPr lang="en-US" sz="2800" dirty="0">
                <a:solidFill>
                  <a:srgbClr val="BF7343"/>
                </a:solidFill>
                <a:latin typeface="Times New Roman" panose="02020603050405020304" pitchFamily="18" charset="0"/>
                <a:cs typeface="Times New Roman" panose="02020603050405020304" pitchFamily="18" charset="0"/>
              </a:rPr>
              <a:t>It requires you to consider at least two points of view, including your own or multiple viewpoints. The kinds of instructions for critical writing include: 'critique', 'debate', 'disagree' and 'evaluate’. Example - Critique of a journal article, or a literature review that identifies the strengths and weaknesses of existing research. </a:t>
            </a:r>
            <a:endParaRPr kumimoji="0" lang="en-US" sz="2800" b="0" i="0" u="none" strike="noStrike" kern="1200" cap="none" spc="0" normalizeH="0" baseline="0" noProof="0" dirty="0">
              <a:ln>
                <a:noFill/>
              </a:ln>
              <a:solidFill>
                <a:srgbClr val="BF7343"/>
              </a:solidFill>
              <a:effectLst/>
              <a:uLnTx/>
              <a:uFillTx/>
              <a:latin typeface="Times New Roman" panose="02020603050405020304" pitchFamily="18" charset="0"/>
              <a:cs typeface="Times New Roman" panose="02020603050405020304" pitchFamily="18" charset="0"/>
            </a:endParaRPr>
          </a:p>
          <a:p>
            <a:pPr marL="0" marR="0" lvl="0" indent="0" algn="just" defTabSz="914400" rtl="0" eaLnBrk="1" fontAlgn="auto" latinLnBrk="0" hangingPunct="1">
              <a:lnSpc>
                <a:spcPts val="3500"/>
              </a:lnSpc>
              <a:spcBef>
                <a:spcPts val="0"/>
              </a:spcBef>
              <a:spcAft>
                <a:spcPts val="0"/>
              </a:spcAft>
              <a:buClrTx/>
              <a:buSzTx/>
              <a:buFontTx/>
              <a:buNone/>
              <a:tabLst/>
              <a:defRPr/>
            </a:pPr>
            <a:endParaRPr kumimoji="0" lang="en-US" sz="3500" b="0" i="0" u="none" strike="noStrike" kern="1200" cap="none" spc="0" normalizeH="0" baseline="0" noProof="0" dirty="0">
              <a:ln>
                <a:noFill/>
              </a:ln>
              <a:solidFill>
                <a:srgbClr val="BF7343"/>
              </a:solidFill>
              <a:effectLst/>
              <a:uLnTx/>
              <a:uFillTx/>
              <a:latin typeface="Garet 2"/>
              <a:ea typeface="+mn-ea"/>
              <a:cs typeface="+mn-cs"/>
            </a:endParaRPr>
          </a:p>
          <a:p>
            <a:pPr marL="0" marR="0" lvl="0" indent="0" algn="just" defTabSz="914400" rtl="0" eaLnBrk="1" fontAlgn="auto" latinLnBrk="0" hangingPunct="1">
              <a:lnSpc>
                <a:spcPts val="3500"/>
              </a:lnSpc>
              <a:spcBef>
                <a:spcPts val="0"/>
              </a:spcBef>
              <a:spcAft>
                <a:spcPts val="0"/>
              </a:spcAft>
              <a:buClrTx/>
              <a:buSzTx/>
              <a:buFontTx/>
              <a:buNone/>
              <a:tabLst/>
              <a:defRPr/>
            </a:pPr>
            <a:endParaRPr kumimoji="0" lang="en-US" sz="3500" b="0" i="0" u="none" strike="noStrike" kern="1200" cap="none" spc="0" normalizeH="0" baseline="0" noProof="0" dirty="0">
              <a:ln>
                <a:noFill/>
              </a:ln>
              <a:solidFill>
                <a:srgbClr val="BF7343"/>
              </a:solidFill>
              <a:effectLst/>
              <a:uLnTx/>
              <a:uFillTx/>
              <a:latin typeface="Garet 2"/>
              <a:ea typeface="+mn-ea"/>
              <a:cs typeface="+mn-cs"/>
            </a:endParaRPr>
          </a:p>
          <a:p>
            <a:pPr marL="0" marR="0" lvl="0" indent="0" algn="ctr" defTabSz="914400" rtl="0" eaLnBrk="1" fontAlgn="auto" latinLnBrk="0" hangingPunct="1">
              <a:lnSpc>
                <a:spcPts val="3500"/>
              </a:lnSpc>
              <a:spcBef>
                <a:spcPts val="0"/>
              </a:spcBef>
              <a:spcAft>
                <a:spcPts val="0"/>
              </a:spcAft>
              <a:buClrTx/>
              <a:buSzTx/>
              <a:buFontTx/>
              <a:buNone/>
              <a:tabLst/>
              <a:defRPr/>
            </a:pPr>
            <a:endParaRPr kumimoji="0" lang="en-US" sz="3500" b="0" i="0" u="none" strike="noStrike" kern="1200" cap="none" spc="0" normalizeH="0" baseline="0" noProof="0" dirty="0">
              <a:ln>
                <a:noFill/>
              </a:ln>
              <a:solidFill>
                <a:srgbClr val="BF7343"/>
              </a:solidFill>
              <a:effectLst/>
              <a:uLnTx/>
              <a:uFillTx/>
              <a:latin typeface="Garet 2"/>
              <a:ea typeface="+mn-ea"/>
              <a:cs typeface="+mn-cs"/>
            </a:endParaRPr>
          </a:p>
        </p:txBody>
      </p:sp>
    </p:spTree>
    <p:extLst>
      <p:ext uri="{BB962C8B-B14F-4D97-AF65-F5344CB8AC3E}">
        <p14:creationId xmlns:p14="http://schemas.microsoft.com/office/powerpoint/2010/main" val="418168460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F8F5ED"/>
        </a:solidFill>
        <a:effectLst/>
      </p:bgPr>
    </p:bg>
    <p:spTree>
      <p:nvGrpSpPr>
        <p:cNvPr id="1" name=""/>
        <p:cNvGrpSpPr/>
        <p:nvPr/>
      </p:nvGrpSpPr>
      <p:grpSpPr>
        <a:xfrm>
          <a:off x="0" y="0"/>
          <a:ext cx="0" cy="0"/>
          <a:chOff x="0" y="0"/>
          <a:chExt cx="0" cy="0"/>
        </a:xfrm>
      </p:grpSpPr>
      <p:grpSp>
        <p:nvGrpSpPr>
          <p:cNvPr id="2" name="Group 2"/>
          <p:cNvGrpSpPr/>
          <p:nvPr/>
        </p:nvGrpSpPr>
        <p:grpSpPr>
          <a:xfrm rot="-5400000">
            <a:off x="8667750" y="666750"/>
            <a:ext cx="952500" cy="18288000"/>
            <a:chOff x="0" y="0"/>
            <a:chExt cx="529889" cy="4816593"/>
          </a:xfrm>
        </p:grpSpPr>
        <p:sp>
          <p:nvSpPr>
            <p:cNvPr id="3" name="Freeform 3"/>
            <p:cNvSpPr/>
            <p:nvPr/>
          </p:nvSpPr>
          <p:spPr>
            <a:xfrm>
              <a:off x="0" y="0"/>
              <a:ext cx="529889" cy="4816592"/>
            </a:xfrm>
            <a:custGeom>
              <a:avLst/>
              <a:gdLst/>
              <a:ahLst/>
              <a:cxnLst/>
              <a:rect l="l" t="t" r="r" b="b"/>
              <a:pathLst>
                <a:path w="529889" h="4816592">
                  <a:moveTo>
                    <a:pt x="0" y="0"/>
                  </a:moveTo>
                  <a:lnTo>
                    <a:pt x="529889" y="0"/>
                  </a:lnTo>
                  <a:lnTo>
                    <a:pt x="529889" y="4816592"/>
                  </a:lnTo>
                  <a:lnTo>
                    <a:pt x="0" y="4816592"/>
                  </a:lnTo>
                  <a:close/>
                </a:path>
              </a:pathLst>
            </a:custGeom>
            <a:solidFill>
              <a:srgbClr val="BF7343"/>
            </a:solidFill>
          </p:spPr>
          <p:txBody>
            <a:bodyPr/>
            <a:lstStyle/>
            <a:p>
              <a:endParaRPr lang="en-IN"/>
            </a:p>
          </p:txBody>
        </p:sp>
        <p:sp>
          <p:nvSpPr>
            <p:cNvPr id="4" name="TextBox 4"/>
            <p:cNvSpPr txBox="1"/>
            <p:nvPr/>
          </p:nvSpPr>
          <p:spPr>
            <a:xfrm>
              <a:off x="0" y="-38100"/>
              <a:ext cx="812800" cy="850900"/>
            </a:xfrm>
            <a:prstGeom prst="rect">
              <a:avLst/>
            </a:prstGeom>
          </p:spPr>
          <p:txBody>
            <a:bodyPr lIns="50800" tIns="50800" rIns="50800" bIns="50800" rtlCol="0" anchor="ctr"/>
            <a:lstStyle/>
            <a:p>
              <a:pPr algn="ctr">
                <a:lnSpc>
                  <a:spcPts val="2800"/>
                </a:lnSpc>
              </a:pPr>
              <a:endParaRPr/>
            </a:p>
          </p:txBody>
        </p:sp>
      </p:grpSp>
      <p:sp>
        <p:nvSpPr>
          <p:cNvPr id="5" name="TextBox 5"/>
          <p:cNvSpPr txBox="1"/>
          <p:nvPr/>
        </p:nvSpPr>
        <p:spPr>
          <a:xfrm>
            <a:off x="2959781" y="199030"/>
            <a:ext cx="12368434" cy="2066925"/>
          </a:xfrm>
          <a:prstGeom prst="rect">
            <a:avLst/>
          </a:prstGeom>
        </p:spPr>
        <p:txBody>
          <a:bodyPr lIns="0" tIns="0" rIns="0" bIns="0" rtlCol="0" anchor="t">
            <a:spAutoFit/>
          </a:bodyPr>
          <a:lstStyle/>
          <a:p>
            <a:pPr algn="ctr">
              <a:lnSpc>
                <a:spcPts val="16800"/>
              </a:lnSpc>
            </a:pPr>
            <a:r>
              <a:rPr lang="en-US" sz="12000" dirty="0">
                <a:solidFill>
                  <a:srgbClr val="BF7343"/>
                </a:solidFill>
                <a:latin typeface="TAN Mon Cheri"/>
              </a:rPr>
              <a:t>Overview</a:t>
            </a:r>
          </a:p>
        </p:txBody>
      </p:sp>
      <p:sp>
        <p:nvSpPr>
          <p:cNvPr id="7" name="TextBox 7"/>
          <p:cNvSpPr txBox="1"/>
          <p:nvPr/>
        </p:nvSpPr>
        <p:spPr>
          <a:xfrm>
            <a:off x="4267200" y="2301758"/>
            <a:ext cx="11734800" cy="7119257"/>
          </a:xfrm>
          <a:prstGeom prst="rect">
            <a:avLst/>
          </a:prstGeom>
        </p:spPr>
        <p:txBody>
          <a:bodyPr wrap="square" lIns="0" tIns="0" rIns="0" bIns="0" rtlCol="0" anchor="t">
            <a:spAutoFit/>
          </a:bodyPr>
          <a:lstStyle/>
          <a:p>
            <a:pPr marL="457200" indent="-457200">
              <a:lnSpc>
                <a:spcPct val="150000"/>
              </a:lnSpc>
              <a:buFont typeface="Arial" panose="020B0604020202020204" pitchFamily="34" charset="0"/>
              <a:buChar char="•"/>
            </a:pPr>
            <a:r>
              <a:rPr lang="en-US" sz="3200" dirty="0">
                <a:solidFill>
                  <a:srgbClr val="BF7343"/>
                </a:solidFill>
                <a:latin typeface="Garet 2"/>
              </a:rPr>
              <a:t>What is Academic Writing</a:t>
            </a:r>
          </a:p>
          <a:p>
            <a:pPr marL="457200" indent="-457200">
              <a:lnSpc>
                <a:spcPct val="150000"/>
              </a:lnSpc>
              <a:buFont typeface="Arial" panose="020B0604020202020204" pitchFamily="34" charset="0"/>
              <a:buChar char="•"/>
            </a:pPr>
            <a:r>
              <a:rPr lang="en-US" sz="3200" dirty="0">
                <a:solidFill>
                  <a:srgbClr val="BF7343"/>
                </a:solidFill>
                <a:latin typeface="Garet 2"/>
              </a:rPr>
              <a:t>Important Aspects of Academic Writing</a:t>
            </a:r>
          </a:p>
          <a:p>
            <a:pPr marL="457200" indent="-457200">
              <a:lnSpc>
                <a:spcPct val="150000"/>
              </a:lnSpc>
              <a:buFont typeface="Arial" panose="020B0604020202020204" pitchFamily="34" charset="0"/>
              <a:buChar char="•"/>
            </a:pPr>
            <a:r>
              <a:rPr lang="en-US" sz="3200" dirty="0">
                <a:solidFill>
                  <a:srgbClr val="BF7343"/>
                </a:solidFill>
                <a:latin typeface="Garet 2"/>
              </a:rPr>
              <a:t>Demystifying the Myths of Academic Writing</a:t>
            </a:r>
          </a:p>
          <a:p>
            <a:pPr marL="457200" indent="-457200">
              <a:lnSpc>
                <a:spcPct val="150000"/>
              </a:lnSpc>
              <a:buFont typeface="Arial" panose="020B0604020202020204" pitchFamily="34" charset="0"/>
              <a:buChar char="•"/>
            </a:pPr>
            <a:r>
              <a:rPr lang="en-US" sz="3200" dirty="0">
                <a:solidFill>
                  <a:srgbClr val="BF7343"/>
                </a:solidFill>
                <a:latin typeface="Garet 2"/>
              </a:rPr>
              <a:t>Types of Academic Writing</a:t>
            </a:r>
          </a:p>
          <a:p>
            <a:pPr marL="457200" indent="-457200">
              <a:lnSpc>
                <a:spcPct val="150000"/>
              </a:lnSpc>
              <a:buFont typeface="Arial" panose="020B0604020202020204" pitchFamily="34" charset="0"/>
              <a:buChar char="•"/>
            </a:pPr>
            <a:r>
              <a:rPr lang="en-US" sz="3200" dirty="0">
                <a:solidFill>
                  <a:srgbClr val="BF7343"/>
                </a:solidFill>
                <a:latin typeface="Garet 2"/>
              </a:rPr>
              <a:t>Levels of Critical Writing- Bloom’s Taxonomy</a:t>
            </a:r>
          </a:p>
          <a:p>
            <a:pPr marL="457200" indent="-457200">
              <a:lnSpc>
                <a:spcPct val="150000"/>
              </a:lnSpc>
              <a:buFont typeface="Arial" panose="020B0604020202020204" pitchFamily="34" charset="0"/>
              <a:buChar char="•"/>
            </a:pPr>
            <a:r>
              <a:rPr lang="en-US" sz="3200" dirty="0">
                <a:solidFill>
                  <a:srgbClr val="BF7343"/>
                </a:solidFill>
                <a:latin typeface="Garet 2"/>
              </a:rPr>
              <a:t>What is a Seminar?</a:t>
            </a:r>
          </a:p>
          <a:p>
            <a:pPr marL="457200" indent="-457200">
              <a:lnSpc>
                <a:spcPct val="150000"/>
              </a:lnSpc>
              <a:buFont typeface="Arial" panose="020B0604020202020204" pitchFamily="34" charset="0"/>
              <a:buChar char="•"/>
            </a:pPr>
            <a:r>
              <a:rPr lang="en-US" sz="3200" dirty="0">
                <a:solidFill>
                  <a:srgbClr val="BF7343"/>
                </a:solidFill>
                <a:latin typeface="Garet 2"/>
              </a:rPr>
              <a:t>Key Features of a Seminar</a:t>
            </a:r>
          </a:p>
          <a:p>
            <a:pPr marL="457200" indent="-457200">
              <a:lnSpc>
                <a:spcPct val="150000"/>
              </a:lnSpc>
              <a:buFont typeface="Arial" panose="020B0604020202020204" pitchFamily="34" charset="0"/>
              <a:buChar char="•"/>
            </a:pPr>
            <a:r>
              <a:rPr lang="en-US" sz="3200" dirty="0">
                <a:solidFill>
                  <a:srgbClr val="BF7343"/>
                </a:solidFill>
                <a:latin typeface="Garet 2"/>
              </a:rPr>
              <a:t>How to write a Seminar Paper?</a:t>
            </a:r>
          </a:p>
          <a:p>
            <a:pPr marL="457200" indent="-457200">
              <a:lnSpc>
                <a:spcPct val="150000"/>
              </a:lnSpc>
              <a:buFont typeface="Arial" panose="020B0604020202020204" pitchFamily="34" charset="0"/>
              <a:buChar char="•"/>
            </a:pPr>
            <a:r>
              <a:rPr lang="en-US" sz="3200" dirty="0">
                <a:solidFill>
                  <a:srgbClr val="BF7343"/>
                </a:solidFill>
                <a:latin typeface="Garet 2"/>
              </a:rPr>
              <a:t>Publication Ethics</a:t>
            </a:r>
          </a:p>
          <a:p>
            <a:pPr algn="ctr">
              <a:lnSpc>
                <a:spcPts val="3500"/>
              </a:lnSpc>
            </a:pPr>
            <a:endParaRPr lang="en-US" sz="3500" dirty="0">
              <a:solidFill>
                <a:srgbClr val="BF7343"/>
              </a:solidFill>
              <a:latin typeface="Garet 2"/>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rgbClr val="F8F5ED"/>
        </a:solidFill>
        <a:effectLst/>
      </p:bgPr>
    </p:bg>
    <p:spTree>
      <p:nvGrpSpPr>
        <p:cNvPr id="1" name=""/>
        <p:cNvGrpSpPr/>
        <p:nvPr/>
      </p:nvGrpSpPr>
      <p:grpSpPr>
        <a:xfrm>
          <a:off x="0" y="0"/>
          <a:ext cx="0" cy="0"/>
          <a:chOff x="0" y="0"/>
          <a:chExt cx="0" cy="0"/>
        </a:xfrm>
      </p:grpSpPr>
      <p:grpSp>
        <p:nvGrpSpPr>
          <p:cNvPr id="2" name="Group 2"/>
          <p:cNvGrpSpPr/>
          <p:nvPr/>
        </p:nvGrpSpPr>
        <p:grpSpPr>
          <a:xfrm rot="5400000">
            <a:off x="8138038" y="-8138038"/>
            <a:ext cx="2011924" cy="18288000"/>
            <a:chOff x="0" y="0"/>
            <a:chExt cx="529889" cy="4816593"/>
          </a:xfrm>
        </p:grpSpPr>
        <p:sp>
          <p:nvSpPr>
            <p:cNvPr id="3" name="Freeform 3"/>
            <p:cNvSpPr/>
            <p:nvPr/>
          </p:nvSpPr>
          <p:spPr>
            <a:xfrm>
              <a:off x="0" y="0"/>
              <a:ext cx="529889" cy="4816592"/>
            </a:xfrm>
            <a:custGeom>
              <a:avLst/>
              <a:gdLst/>
              <a:ahLst/>
              <a:cxnLst/>
              <a:rect l="l" t="t" r="r" b="b"/>
              <a:pathLst>
                <a:path w="529889" h="4816592">
                  <a:moveTo>
                    <a:pt x="0" y="0"/>
                  </a:moveTo>
                  <a:lnTo>
                    <a:pt x="529889" y="0"/>
                  </a:lnTo>
                  <a:lnTo>
                    <a:pt x="529889" y="4816592"/>
                  </a:lnTo>
                  <a:lnTo>
                    <a:pt x="0" y="4816592"/>
                  </a:lnTo>
                  <a:close/>
                </a:path>
              </a:pathLst>
            </a:custGeom>
            <a:solidFill>
              <a:srgbClr val="B7B7A4"/>
            </a:solidFill>
          </p:spPr>
          <p:txBody>
            <a:bodyPr/>
            <a:lstStyle/>
            <a:p>
              <a:endParaRPr lang="en-IN" dirty="0"/>
            </a:p>
          </p:txBody>
        </p:sp>
        <p:sp>
          <p:nvSpPr>
            <p:cNvPr id="4" name="TextBox 4"/>
            <p:cNvSpPr txBox="1"/>
            <p:nvPr/>
          </p:nvSpPr>
          <p:spPr>
            <a:xfrm>
              <a:off x="0" y="-38100"/>
              <a:ext cx="812800" cy="850900"/>
            </a:xfrm>
            <a:prstGeom prst="rect">
              <a:avLst/>
            </a:prstGeom>
          </p:spPr>
          <p:txBody>
            <a:bodyPr lIns="50800" tIns="50800" rIns="50800" bIns="50800" rtlCol="0" anchor="ctr"/>
            <a:lstStyle/>
            <a:p>
              <a:pPr algn="ctr">
                <a:lnSpc>
                  <a:spcPts val="2800"/>
                </a:lnSpc>
              </a:pPr>
              <a:endParaRPr/>
            </a:p>
          </p:txBody>
        </p:sp>
      </p:grpSp>
      <p:sp>
        <p:nvSpPr>
          <p:cNvPr id="5" name="TextBox 5"/>
          <p:cNvSpPr txBox="1"/>
          <p:nvPr/>
        </p:nvSpPr>
        <p:spPr>
          <a:xfrm>
            <a:off x="2959783" y="698967"/>
            <a:ext cx="12368434" cy="923330"/>
          </a:xfrm>
          <a:prstGeom prst="rect">
            <a:avLst/>
          </a:prstGeom>
        </p:spPr>
        <p:txBody>
          <a:bodyPr lIns="0" tIns="0" rIns="0" bIns="0" rtlCol="0" anchor="t">
            <a:spAutoFit/>
          </a:bodyPr>
          <a:lstStyle/>
          <a:p>
            <a:pPr algn="ctr"/>
            <a:r>
              <a:rPr lang="en-US" sz="6000" b="1" dirty="0">
                <a:latin typeface="Times New Roman" panose="02020603050405020304" pitchFamily="18" charset="0"/>
                <a:cs typeface="Times New Roman" panose="02020603050405020304" pitchFamily="18" charset="0"/>
              </a:rPr>
              <a:t>Bloom’s Taxonomy</a:t>
            </a:r>
          </a:p>
        </p:txBody>
      </p:sp>
      <p:sp>
        <p:nvSpPr>
          <p:cNvPr id="7" name="Freeform 7"/>
          <p:cNvSpPr/>
          <p:nvPr/>
        </p:nvSpPr>
        <p:spPr>
          <a:xfrm>
            <a:off x="2153487" y="1232493"/>
            <a:ext cx="1558861" cy="1558861"/>
          </a:xfrm>
          <a:custGeom>
            <a:avLst/>
            <a:gdLst/>
            <a:ahLst/>
            <a:cxnLst/>
            <a:rect l="l" t="t" r="r" b="b"/>
            <a:pathLst>
              <a:path w="1558861" h="1558861">
                <a:moveTo>
                  <a:pt x="0" y="0"/>
                </a:moveTo>
                <a:lnTo>
                  <a:pt x="1558861" y="0"/>
                </a:lnTo>
                <a:lnTo>
                  <a:pt x="1558861" y="1558861"/>
                </a:lnTo>
                <a:lnTo>
                  <a:pt x="0" y="1558861"/>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IN"/>
          </a:p>
        </p:txBody>
      </p:sp>
      <p:pic>
        <p:nvPicPr>
          <p:cNvPr id="8" name="Content Placeholder 3">
            <a:extLst>
              <a:ext uri="{FF2B5EF4-FFF2-40B4-BE49-F238E27FC236}">
                <a16:creationId xmlns:a16="http://schemas.microsoft.com/office/drawing/2014/main" id="{A45EF472-D7E1-8A33-511F-B6D192B554E7}"/>
              </a:ext>
            </a:extLst>
          </p:cNvPr>
          <p:cNvPicPr>
            <a:picLocks noChangeAspect="1"/>
          </p:cNvPicPr>
          <p:nvPr/>
        </p:nvPicPr>
        <p:blipFill rotWithShape="1">
          <a:blip r:embed="rId4"/>
          <a:srcRect b="2262"/>
          <a:stretch/>
        </p:blipFill>
        <p:spPr>
          <a:xfrm>
            <a:off x="685800" y="2155823"/>
            <a:ext cx="17068800" cy="7788277"/>
          </a:xfrm>
          <a:prstGeom prst="rect">
            <a:avLst/>
          </a:prstGeom>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rgbClr val="F8F5ED"/>
        </a:solidFill>
        <a:effectLst/>
      </p:bgPr>
    </p:bg>
    <p:spTree>
      <p:nvGrpSpPr>
        <p:cNvPr id="1" name=""/>
        <p:cNvGrpSpPr/>
        <p:nvPr/>
      </p:nvGrpSpPr>
      <p:grpSpPr>
        <a:xfrm>
          <a:off x="0" y="0"/>
          <a:ext cx="0" cy="0"/>
          <a:chOff x="0" y="0"/>
          <a:chExt cx="0" cy="0"/>
        </a:xfrm>
      </p:grpSpPr>
      <p:grpSp>
        <p:nvGrpSpPr>
          <p:cNvPr id="2" name="Group 2"/>
          <p:cNvGrpSpPr/>
          <p:nvPr/>
        </p:nvGrpSpPr>
        <p:grpSpPr>
          <a:xfrm rot="5400000">
            <a:off x="8138038" y="137038"/>
            <a:ext cx="2011924" cy="18288000"/>
            <a:chOff x="0" y="0"/>
            <a:chExt cx="529889" cy="4816593"/>
          </a:xfrm>
        </p:grpSpPr>
        <p:sp>
          <p:nvSpPr>
            <p:cNvPr id="3" name="Freeform 3"/>
            <p:cNvSpPr/>
            <p:nvPr/>
          </p:nvSpPr>
          <p:spPr>
            <a:xfrm>
              <a:off x="0" y="0"/>
              <a:ext cx="529889" cy="4816592"/>
            </a:xfrm>
            <a:custGeom>
              <a:avLst/>
              <a:gdLst/>
              <a:ahLst/>
              <a:cxnLst/>
              <a:rect l="l" t="t" r="r" b="b"/>
              <a:pathLst>
                <a:path w="529889" h="4816592">
                  <a:moveTo>
                    <a:pt x="0" y="0"/>
                  </a:moveTo>
                  <a:lnTo>
                    <a:pt x="529889" y="0"/>
                  </a:lnTo>
                  <a:lnTo>
                    <a:pt x="529889" y="4816592"/>
                  </a:lnTo>
                  <a:lnTo>
                    <a:pt x="0" y="4816592"/>
                  </a:lnTo>
                  <a:close/>
                </a:path>
              </a:pathLst>
            </a:custGeom>
            <a:solidFill>
              <a:srgbClr val="BF7343"/>
            </a:solidFill>
          </p:spPr>
          <p:txBody>
            <a:bodyPr/>
            <a:lstStyle/>
            <a:p>
              <a:endParaRPr lang="en-IN"/>
            </a:p>
          </p:txBody>
        </p:sp>
        <p:sp>
          <p:nvSpPr>
            <p:cNvPr id="4" name="TextBox 4"/>
            <p:cNvSpPr txBox="1"/>
            <p:nvPr/>
          </p:nvSpPr>
          <p:spPr>
            <a:xfrm>
              <a:off x="0" y="-38100"/>
              <a:ext cx="812800" cy="850900"/>
            </a:xfrm>
            <a:prstGeom prst="rect">
              <a:avLst/>
            </a:prstGeom>
          </p:spPr>
          <p:txBody>
            <a:bodyPr lIns="50800" tIns="50800" rIns="50800" bIns="50800" rtlCol="0" anchor="ctr"/>
            <a:lstStyle/>
            <a:p>
              <a:pPr algn="ctr">
                <a:lnSpc>
                  <a:spcPts val="2800"/>
                </a:lnSpc>
              </a:pPr>
              <a:endParaRPr/>
            </a:p>
          </p:txBody>
        </p:sp>
      </p:grpSp>
      <p:sp>
        <p:nvSpPr>
          <p:cNvPr id="5" name="TextBox 5"/>
          <p:cNvSpPr txBox="1"/>
          <p:nvPr/>
        </p:nvSpPr>
        <p:spPr>
          <a:xfrm>
            <a:off x="128033" y="790575"/>
            <a:ext cx="18031935" cy="2066925"/>
          </a:xfrm>
          <a:prstGeom prst="rect">
            <a:avLst/>
          </a:prstGeom>
        </p:spPr>
        <p:txBody>
          <a:bodyPr lIns="0" tIns="0" rIns="0" bIns="0" rtlCol="0" anchor="t">
            <a:spAutoFit/>
          </a:bodyPr>
          <a:lstStyle/>
          <a:p>
            <a:pPr algn="ctr">
              <a:lnSpc>
                <a:spcPts val="16800"/>
              </a:lnSpc>
            </a:pPr>
            <a:r>
              <a:rPr lang="en-US" sz="12000" dirty="0">
                <a:solidFill>
                  <a:srgbClr val="BF7343"/>
                </a:solidFill>
                <a:latin typeface="TAN Mon Cheri"/>
              </a:rPr>
              <a:t>What is a Seminar?</a:t>
            </a:r>
          </a:p>
        </p:txBody>
      </p:sp>
      <p:sp>
        <p:nvSpPr>
          <p:cNvPr id="6" name="TextBox 6"/>
          <p:cNvSpPr txBox="1"/>
          <p:nvPr/>
        </p:nvSpPr>
        <p:spPr>
          <a:xfrm>
            <a:off x="1915422" y="2768559"/>
            <a:ext cx="14457153" cy="4706417"/>
          </a:xfrm>
          <a:prstGeom prst="rect">
            <a:avLst/>
          </a:prstGeom>
        </p:spPr>
        <p:txBody>
          <a:bodyPr lIns="0" tIns="0" rIns="0" bIns="0" rtlCol="0" anchor="t">
            <a:spAutoFit/>
          </a:bodyPr>
          <a:lstStyle/>
          <a:p>
            <a:pPr algn="ctr">
              <a:lnSpc>
                <a:spcPts val="4550"/>
              </a:lnSpc>
            </a:pPr>
            <a:r>
              <a:rPr lang="en-US" sz="3500" dirty="0">
                <a:solidFill>
                  <a:srgbClr val="BF7343"/>
                </a:solidFill>
                <a:latin typeface="Garet 2"/>
              </a:rPr>
              <a:t>It is a structured academic or professional meeting where a group of individuals with common interests or expertise in a particular subject, gather to discuss, present, and exchange ideas, research findings, or information. </a:t>
            </a:r>
          </a:p>
          <a:p>
            <a:pPr algn="ctr">
              <a:lnSpc>
                <a:spcPts val="4550"/>
              </a:lnSpc>
            </a:pPr>
            <a:endParaRPr lang="en-US" sz="3500" dirty="0">
              <a:solidFill>
                <a:srgbClr val="BF7343"/>
              </a:solidFill>
              <a:latin typeface="Garet 2"/>
            </a:endParaRPr>
          </a:p>
          <a:p>
            <a:pPr algn="ctr">
              <a:lnSpc>
                <a:spcPts val="4550"/>
              </a:lnSpc>
            </a:pPr>
            <a:r>
              <a:rPr lang="en-US" sz="3500" dirty="0">
                <a:solidFill>
                  <a:srgbClr val="BF7343"/>
                </a:solidFill>
                <a:latin typeface="Garet 2"/>
              </a:rPr>
              <a:t>Seminars are often characterized by their interactive and participatory nature, as they encourage active engagement and discussion among participants.</a:t>
            </a:r>
          </a:p>
        </p:txBody>
      </p:sp>
      <p:sp>
        <p:nvSpPr>
          <p:cNvPr id="9" name="Freeform 9"/>
          <p:cNvSpPr/>
          <p:nvPr/>
        </p:nvSpPr>
        <p:spPr>
          <a:xfrm>
            <a:off x="8364569" y="7495646"/>
            <a:ext cx="1558861" cy="1558861"/>
          </a:xfrm>
          <a:custGeom>
            <a:avLst/>
            <a:gdLst/>
            <a:ahLst/>
            <a:cxnLst/>
            <a:rect l="l" t="t" r="r" b="b"/>
            <a:pathLst>
              <a:path w="1558861" h="1558861">
                <a:moveTo>
                  <a:pt x="0" y="0"/>
                </a:moveTo>
                <a:lnTo>
                  <a:pt x="1558862" y="0"/>
                </a:lnTo>
                <a:lnTo>
                  <a:pt x="1558862" y="1558861"/>
                </a:lnTo>
                <a:lnTo>
                  <a:pt x="0" y="1558861"/>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IN"/>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rgbClr val="F8F5ED"/>
        </a:solidFill>
        <a:effectLst/>
      </p:bgPr>
    </p:bg>
    <p:spTree>
      <p:nvGrpSpPr>
        <p:cNvPr id="1" name=""/>
        <p:cNvGrpSpPr/>
        <p:nvPr/>
      </p:nvGrpSpPr>
      <p:grpSpPr>
        <a:xfrm>
          <a:off x="0" y="0"/>
          <a:ext cx="0" cy="0"/>
          <a:chOff x="0" y="0"/>
          <a:chExt cx="0" cy="0"/>
        </a:xfrm>
      </p:grpSpPr>
      <p:grpSp>
        <p:nvGrpSpPr>
          <p:cNvPr id="2" name="Group 2"/>
          <p:cNvGrpSpPr/>
          <p:nvPr/>
        </p:nvGrpSpPr>
        <p:grpSpPr>
          <a:xfrm>
            <a:off x="0" y="0"/>
            <a:ext cx="4572000" cy="10287000"/>
            <a:chOff x="0" y="0"/>
            <a:chExt cx="963559" cy="2709333"/>
          </a:xfrm>
        </p:grpSpPr>
        <p:sp>
          <p:nvSpPr>
            <p:cNvPr id="3" name="Freeform 3"/>
            <p:cNvSpPr/>
            <p:nvPr/>
          </p:nvSpPr>
          <p:spPr>
            <a:xfrm>
              <a:off x="0" y="0"/>
              <a:ext cx="963559" cy="2709333"/>
            </a:xfrm>
            <a:custGeom>
              <a:avLst/>
              <a:gdLst/>
              <a:ahLst/>
              <a:cxnLst/>
              <a:rect l="l" t="t" r="r" b="b"/>
              <a:pathLst>
                <a:path w="963559" h="2709333">
                  <a:moveTo>
                    <a:pt x="0" y="0"/>
                  </a:moveTo>
                  <a:lnTo>
                    <a:pt x="963559" y="0"/>
                  </a:lnTo>
                  <a:lnTo>
                    <a:pt x="963559" y="2709333"/>
                  </a:lnTo>
                  <a:lnTo>
                    <a:pt x="0" y="2709333"/>
                  </a:lnTo>
                  <a:close/>
                </a:path>
              </a:pathLst>
            </a:custGeom>
            <a:solidFill>
              <a:srgbClr val="6B705C"/>
            </a:solid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N" sz="1800" b="0" i="0" u="none" strike="noStrike" kern="1200" cap="none" spc="0" normalizeH="0" baseline="0" noProof="0">
                <a:ln>
                  <a:noFill/>
                </a:ln>
                <a:solidFill>
                  <a:prstClr val="black"/>
                </a:solidFill>
                <a:effectLst/>
                <a:uLnTx/>
                <a:uFillTx/>
                <a:latin typeface="Calibri"/>
                <a:ea typeface="+mn-ea"/>
                <a:cs typeface="+mn-cs"/>
              </a:endParaRPr>
            </a:p>
          </p:txBody>
        </p:sp>
        <p:sp>
          <p:nvSpPr>
            <p:cNvPr id="4" name="TextBox 4"/>
            <p:cNvSpPr txBox="1"/>
            <p:nvPr/>
          </p:nvSpPr>
          <p:spPr>
            <a:xfrm>
              <a:off x="0" y="-38100"/>
              <a:ext cx="812800" cy="850900"/>
            </a:xfrm>
            <a:prstGeom prst="rect">
              <a:avLst/>
            </a:prstGeom>
          </p:spPr>
          <p:txBody>
            <a:bodyPr lIns="50800" tIns="50800" rIns="50800" bIns="50800" rtlCol="0" anchor="ctr"/>
            <a:lstStyle/>
            <a:p>
              <a:pPr marL="0" marR="0" lvl="0" indent="0" algn="ctr" defTabSz="914400" rtl="0" eaLnBrk="1" fontAlgn="auto" latinLnBrk="0" hangingPunct="1">
                <a:lnSpc>
                  <a:spcPts val="28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grpSp>
      <p:sp>
        <p:nvSpPr>
          <p:cNvPr id="6" name="Freeform 6"/>
          <p:cNvSpPr/>
          <p:nvPr/>
        </p:nvSpPr>
        <p:spPr>
          <a:xfrm>
            <a:off x="2993409" y="616373"/>
            <a:ext cx="1330209" cy="1330209"/>
          </a:xfrm>
          <a:custGeom>
            <a:avLst/>
            <a:gdLst/>
            <a:ahLst/>
            <a:cxnLst/>
            <a:rect l="l" t="t" r="r" b="b"/>
            <a:pathLst>
              <a:path w="1330209" h="1330209">
                <a:moveTo>
                  <a:pt x="0" y="0"/>
                </a:moveTo>
                <a:lnTo>
                  <a:pt x="1330209" y="0"/>
                </a:lnTo>
                <a:lnTo>
                  <a:pt x="1330209" y="1330209"/>
                </a:lnTo>
                <a:lnTo>
                  <a:pt x="0" y="1330209"/>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N" sz="1800" b="0" i="0" u="none" strike="noStrike" kern="1200" cap="none" spc="0" normalizeH="0" baseline="0" noProof="0">
              <a:ln>
                <a:noFill/>
              </a:ln>
              <a:solidFill>
                <a:prstClr val="black"/>
              </a:solidFill>
              <a:effectLst/>
              <a:uLnTx/>
              <a:uFillTx/>
              <a:latin typeface="Calibri"/>
              <a:ea typeface="+mn-ea"/>
              <a:cs typeface="+mn-cs"/>
            </a:endParaRPr>
          </a:p>
        </p:txBody>
      </p:sp>
      <p:sp>
        <p:nvSpPr>
          <p:cNvPr id="7" name="TextBox 7"/>
          <p:cNvSpPr txBox="1"/>
          <p:nvPr/>
        </p:nvSpPr>
        <p:spPr>
          <a:xfrm>
            <a:off x="4495800" y="2171700"/>
            <a:ext cx="13227639" cy="577081"/>
          </a:xfrm>
          <a:prstGeom prst="rect">
            <a:avLst/>
          </a:prstGeom>
        </p:spPr>
        <p:txBody>
          <a:bodyPr wrap="square" lIns="0" tIns="0" rIns="0" bIns="0" rtlCol="0" anchor="t">
            <a:spAutoFit/>
          </a:bodyPr>
          <a:lstStyle/>
          <a:p>
            <a:pPr marL="0" marR="0" lvl="0" indent="0" algn="l" defTabSz="914400" rtl="0" eaLnBrk="1" fontAlgn="auto" latinLnBrk="0" hangingPunct="1">
              <a:lnSpc>
                <a:spcPts val="4550"/>
              </a:lnSpc>
              <a:spcBef>
                <a:spcPts val="0"/>
              </a:spcBef>
              <a:spcAft>
                <a:spcPts val="0"/>
              </a:spcAft>
              <a:buClrTx/>
              <a:buSzTx/>
              <a:buFontTx/>
              <a:buNone/>
              <a:tabLst/>
              <a:defRPr/>
            </a:pPr>
            <a:r>
              <a:rPr kumimoji="0" lang="en-US" sz="3500" b="0" i="0" u="none" strike="noStrike" kern="1200" cap="none" spc="0" normalizeH="0" baseline="0" noProof="0" dirty="0">
                <a:ln>
                  <a:noFill/>
                </a:ln>
                <a:solidFill>
                  <a:srgbClr val="6B705C"/>
                </a:solidFill>
                <a:effectLst/>
                <a:uLnTx/>
                <a:uFillTx/>
                <a:latin typeface="Garet 2"/>
                <a:ea typeface="+mn-ea"/>
                <a:cs typeface="+mn-cs"/>
              </a:rPr>
              <a:t>.</a:t>
            </a:r>
          </a:p>
        </p:txBody>
      </p:sp>
      <p:sp>
        <p:nvSpPr>
          <p:cNvPr id="9" name="TextBox 8">
            <a:extLst>
              <a:ext uri="{FF2B5EF4-FFF2-40B4-BE49-F238E27FC236}">
                <a16:creationId xmlns:a16="http://schemas.microsoft.com/office/drawing/2014/main" id="{3AF80340-4482-0235-6B62-CDF16E790CB4}"/>
              </a:ext>
            </a:extLst>
          </p:cNvPr>
          <p:cNvSpPr txBox="1"/>
          <p:nvPr/>
        </p:nvSpPr>
        <p:spPr>
          <a:xfrm>
            <a:off x="5211138" y="605982"/>
            <a:ext cx="11582400" cy="8710077"/>
          </a:xfrm>
          <a:prstGeom prst="rect">
            <a:avLst/>
          </a:prstGeom>
          <a:noFill/>
        </p:spPr>
        <p:txBody>
          <a:bodyPr wrap="square">
            <a:spAutoFit/>
          </a:bodyPr>
          <a:lstStyle/>
          <a:p>
            <a:r>
              <a:rPr lang="en-US" sz="2800" b="1" dirty="0">
                <a:latin typeface="Times New Roman" panose="02020603050405020304" pitchFamily="18" charset="0"/>
                <a:cs typeface="Times New Roman" panose="02020603050405020304" pitchFamily="18" charset="0"/>
              </a:rPr>
              <a:t>Presentation: </a:t>
            </a:r>
            <a:r>
              <a:rPr lang="en-US" sz="2800" dirty="0">
                <a:latin typeface="Times New Roman" panose="02020603050405020304" pitchFamily="18" charset="0"/>
                <a:cs typeface="Times New Roman" panose="02020603050405020304" pitchFamily="18" charset="0"/>
              </a:rPr>
              <a:t>One or more speakers may present information, research, or a topic to the audience. These presentations are often followed by discussions or Q&amp;A sessions.</a:t>
            </a:r>
          </a:p>
          <a:p>
            <a:endParaRPr lang="en-US" sz="2800" dirty="0">
              <a:latin typeface="Times New Roman" panose="02020603050405020304" pitchFamily="18" charset="0"/>
              <a:cs typeface="Times New Roman" panose="02020603050405020304" pitchFamily="18" charset="0"/>
            </a:endParaRPr>
          </a:p>
          <a:p>
            <a:r>
              <a:rPr lang="en-US" sz="2800" b="1" dirty="0">
                <a:latin typeface="Times New Roman" panose="02020603050405020304" pitchFamily="18" charset="0"/>
                <a:cs typeface="Times New Roman" panose="02020603050405020304" pitchFamily="18" charset="0"/>
              </a:rPr>
              <a:t>Discussion: </a:t>
            </a:r>
            <a:r>
              <a:rPr lang="en-US" sz="2800" dirty="0">
                <a:latin typeface="Times New Roman" panose="02020603050405020304" pitchFamily="18" charset="0"/>
                <a:cs typeface="Times New Roman" panose="02020603050405020304" pitchFamily="18" charset="0"/>
              </a:rPr>
              <a:t>Seminars promote open discussions and debates among participants. Attendees are encouraged to ask questions, share their perspectives, and engage in critical thinking about the topic.</a:t>
            </a:r>
          </a:p>
          <a:p>
            <a:endParaRPr lang="en-US" sz="2800" dirty="0">
              <a:latin typeface="Times New Roman" panose="02020603050405020304" pitchFamily="18" charset="0"/>
              <a:cs typeface="Times New Roman" panose="02020603050405020304" pitchFamily="18" charset="0"/>
            </a:endParaRPr>
          </a:p>
          <a:p>
            <a:r>
              <a:rPr lang="en-US" sz="2800" b="1" dirty="0">
                <a:latin typeface="Times New Roman" panose="02020603050405020304" pitchFamily="18" charset="0"/>
                <a:cs typeface="Times New Roman" panose="02020603050405020304" pitchFamily="18" charset="0"/>
              </a:rPr>
              <a:t>Small groups: </a:t>
            </a:r>
            <a:r>
              <a:rPr lang="en-US" sz="2800" dirty="0">
                <a:latin typeface="Times New Roman" panose="02020603050405020304" pitchFamily="18" charset="0"/>
                <a:cs typeface="Times New Roman" panose="02020603050405020304" pitchFamily="18" charset="0"/>
              </a:rPr>
              <a:t>Seminars are often conducted with a limited number of participants, allowing for more intimate and focused interactions.</a:t>
            </a:r>
          </a:p>
          <a:p>
            <a:endParaRPr lang="en-US" sz="2800" dirty="0">
              <a:latin typeface="Times New Roman" panose="02020603050405020304" pitchFamily="18" charset="0"/>
              <a:cs typeface="Times New Roman" panose="02020603050405020304" pitchFamily="18" charset="0"/>
            </a:endParaRPr>
          </a:p>
          <a:p>
            <a:r>
              <a:rPr lang="en-US" sz="2800" b="1" dirty="0">
                <a:latin typeface="Times New Roman" panose="02020603050405020304" pitchFamily="18" charset="0"/>
                <a:cs typeface="Times New Roman" panose="02020603050405020304" pitchFamily="18" charset="0"/>
              </a:rPr>
              <a:t>Informality: </a:t>
            </a:r>
            <a:r>
              <a:rPr lang="en-US" sz="2800" dirty="0">
                <a:latin typeface="Times New Roman" panose="02020603050405020304" pitchFamily="18" charset="0"/>
                <a:cs typeface="Times New Roman" panose="02020603050405020304" pitchFamily="18" charset="0"/>
              </a:rPr>
              <a:t>Compared to traditional lectures, seminars tend to be less formal in structure. They emphasize collaborative learning and active participation.</a:t>
            </a:r>
          </a:p>
          <a:p>
            <a:endParaRPr lang="en-US" sz="2800" dirty="0">
              <a:latin typeface="Times New Roman" panose="02020603050405020304" pitchFamily="18" charset="0"/>
              <a:cs typeface="Times New Roman" panose="02020603050405020304" pitchFamily="18" charset="0"/>
            </a:endParaRPr>
          </a:p>
          <a:p>
            <a:r>
              <a:rPr lang="en-US" sz="2800" b="1" dirty="0">
                <a:latin typeface="Times New Roman" panose="02020603050405020304" pitchFamily="18" charset="0"/>
                <a:cs typeface="Times New Roman" panose="02020603050405020304" pitchFamily="18" charset="0"/>
              </a:rPr>
              <a:t>Interdisciplinary: </a:t>
            </a:r>
            <a:r>
              <a:rPr lang="en-US" sz="2800" dirty="0">
                <a:latin typeface="Times New Roman" panose="02020603050405020304" pitchFamily="18" charset="0"/>
                <a:cs typeface="Times New Roman" panose="02020603050405020304" pitchFamily="18" charset="0"/>
              </a:rPr>
              <a:t>Seminars can cover a wide range of subjects and may bring together individuals from diverse backgrounds and fields of study or expertise.</a:t>
            </a:r>
          </a:p>
          <a:p>
            <a:endParaRPr lang="en-US" sz="2800" dirty="0">
              <a:latin typeface="Times New Roman" panose="02020603050405020304" pitchFamily="18" charset="0"/>
              <a:cs typeface="Times New Roman" panose="02020603050405020304" pitchFamily="18" charset="0"/>
            </a:endParaRPr>
          </a:p>
          <a:p>
            <a:r>
              <a:rPr lang="en-US" sz="2800" b="1" dirty="0">
                <a:latin typeface="Times New Roman" panose="02020603050405020304" pitchFamily="18" charset="0"/>
                <a:cs typeface="Times New Roman" panose="02020603050405020304" pitchFamily="18" charset="0"/>
              </a:rPr>
              <a:t>Learning and professional development: </a:t>
            </a:r>
            <a:r>
              <a:rPr lang="en-US" sz="2800" dirty="0">
                <a:latin typeface="Times New Roman" panose="02020603050405020304" pitchFamily="18" charset="0"/>
                <a:cs typeface="Times New Roman" panose="02020603050405020304" pitchFamily="18" charset="0"/>
              </a:rPr>
              <a:t>Seminars serve as a platform for individuals to enhance their knowledge, share experiences, and network with others who share similar interests or goals.</a:t>
            </a:r>
            <a:endParaRPr lang="en-IN" sz="2800" dirty="0">
              <a:latin typeface="Times New Roman" panose="02020603050405020304" pitchFamily="18" charset="0"/>
              <a:cs typeface="Times New Roman" panose="02020603050405020304" pitchFamily="18" charset="0"/>
            </a:endParaRPr>
          </a:p>
        </p:txBody>
      </p:sp>
      <p:sp>
        <p:nvSpPr>
          <p:cNvPr id="10" name="TextBox 9">
            <a:extLst>
              <a:ext uri="{FF2B5EF4-FFF2-40B4-BE49-F238E27FC236}">
                <a16:creationId xmlns:a16="http://schemas.microsoft.com/office/drawing/2014/main" id="{90E049F1-54B1-80A2-2778-11EA7D15883C}"/>
              </a:ext>
            </a:extLst>
          </p:cNvPr>
          <p:cNvSpPr txBox="1"/>
          <p:nvPr/>
        </p:nvSpPr>
        <p:spPr>
          <a:xfrm>
            <a:off x="130801" y="2752245"/>
            <a:ext cx="4171218" cy="4524315"/>
          </a:xfrm>
          <a:prstGeom prst="rect">
            <a:avLst/>
          </a:prstGeom>
          <a:noFill/>
        </p:spPr>
        <p:txBody>
          <a:bodyPr wrap="square" rtlCol="0">
            <a:spAutoFit/>
          </a:bodyPr>
          <a:lstStyle/>
          <a:p>
            <a:r>
              <a:rPr kumimoji="0" lang="en-US" sz="6600" b="1" i="0" u="none" strike="noStrike" kern="1200" cap="none" spc="0" normalizeH="0" baseline="0" noProof="0" dirty="0">
                <a:ln>
                  <a:noFill/>
                </a:ln>
                <a:effectLst/>
                <a:uLnTx/>
                <a:uFillTx/>
                <a:latin typeface="Times New Roman" panose="02020603050405020304" pitchFamily="18" charset="0"/>
                <a:ea typeface="+mn-ea"/>
                <a:cs typeface="Times New Roman" panose="02020603050405020304" pitchFamily="18" charset="0"/>
              </a:rPr>
              <a:t>Key Features of a Seminar</a:t>
            </a:r>
          </a:p>
          <a:p>
            <a:endParaRPr lang="en-IN" sz="2400" b="1" dirty="0"/>
          </a:p>
        </p:txBody>
      </p:sp>
    </p:spTree>
    <p:extLst>
      <p:ext uri="{BB962C8B-B14F-4D97-AF65-F5344CB8AC3E}">
        <p14:creationId xmlns:p14="http://schemas.microsoft.com/office/powerpoint/2010/main" val="98631860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rgbClr val="F8F5ED"/>
        </a:solidFill>
        <a:effectLst/>
      </p:bgPr>
    </p:bg>
    <p:spTree>
      <p:nvGrpSpPr>
        <p:cNvPr id="1" name=""/>
        <p:cNvGrpSpPr/>
        <p:nvPr/>
      </p:nvGrpSpPr>
      <p:grpSpPr>
        <a:xfrm>
          <a:off x="0" y="0"/>
          <a:ext cx="0" cy="0"/>
          <a:chOff x="0" y="0"/>
          <a:chExt cx="0" cy="0"/>
        </a:xfrm>
      </p:grpSpPr>
      <p:grpSp>
        <p:nvGrpSpPr>
          <p:cNvPr id="2" name="Group 2"/>
          <p:cNvGrpSpPr/>
          <p:nvPr/>
        </p:nvGrpSpPr>
        <p:grpSpPr>
          <a:xfrm>
            <a:off x="0" y="0"/>
            <a:ext cx="3658513" cy="10287000"/>
            <a:chOff x="0" y="0"/>
            <a:chExt cx="963559" cy="2709333"/>
          </a:xfrm>
        </p:grpSpPr>
        <p:sp>
          <p:nvSpPr>
            <p:cNvPr id="3" name="Freeform 3"/>
            <p:cNvSpPr/>
            <p:nvPr/>
          </p:nvSpPr>
          <p:spPr>
            <a:xfrm>
              <a:off x="0" y="0"/>
              <a:ext cx="963559" cy="2709333"/>
            </a:xfrm>
            <a:custGeom>
              <a:avLst/>
              <a:gdLst/>
              <a:ahLst/>
              <a:cxnLst/>
              <a:rect l="l" t="t" r="r" b="b"/>
              <a:pathLst>
                <a:path w="963559" h="2709333">
                  <a:moveTo>
                    <a:pt x="0" y="0"/>
                  </a:moveTo>
                  <a:lnTo>
                    <a:pt x="963559" y="0"/>
                  </a:lnTo>
                  <a:lnTo>
                    <a:pt x="963559" y="2709333"/>
                  </a:lnTo>
                  <a:lnTo>
                    <a:pt x="0" y="2709333"/>
                  </a:lnTo>
                  <a:close/>
                </a:path>
              </a:pathLst>
            </a:custGeom>
            <a:solidFill>
              <a:srgbClr val="6B705C"/>
            </a:solidFill>
          </p:spPr>
          <p:txBody>
            <a:bodyPr/>
            <a:lstStyle/>
            <a:p>
              <a:endParaRPr lang="en-IN"/>
            </a:p>
          </p:txBody>
        </p:sp>
        <p:sp>
          <p:nvSpPr>
            <p:cNvPr id="4" name="TextBox 4"/>
            <p:cNvSpPr txBox="1"/>
            <p:nvPr/>
          </p:nvSpPr>
          <p:spPr>
            <a:xfrm>
              <a:off x="0" y="-38100"/>
              <a:ext cx="812800" cy="850900"/>
            </a:xfrm>
            <a:prstGeom prst="rect">
              <a:avLst/>
            </a:prstGeom>
          </p:spPr>
          <p:txBody>
            <a:bodyPr lIns="50800" tIns="50800" rIns="50800" bIns="50800" rtlCol="0" anchor="ctr"/>
            <a:lstStyle/>
            <a:p>
              <a:pPr algn="ctr">
                <a:lnSpc>
                  <a:spcPts val="2800"/>
                </a:lnSpc>
              </a:pPr>
              <a:endParaRPr/>
            </a:p>
          </p:txBody>
        </p:sp>
      </p:grpSp>
      <p:sp>
        <p:nvSpPr>
          <p:cNvPr id="5" name="TextBox 5"/>
          <p:cNvSpPr txBox="1"/>
          <p:nvPr/>
        </p:nvSpPr>
        <p:spPr>
          <a:xfrm>
            <a:off x="4323618" y="0"/>
            <a:ext cx="12368434" cy="1800493"/>
          </a:xfrm>
          <a:prstGeom prst="rect">
            <a:avLst/>
          </a:prstGeom>
        </p:spPr>
        <p:txBody>
          <a:bodyPr lIns="0" tIns="0" rIns="0" bIns="0" rtlCol="0" anchor="t">
            <a:spAutoFit/>
          </a:bodyPr>
          <a:lstStyle/>
          <a:p>
            <a:pPr>
              <a:lnSpc>
                <a:spcPts val="16800"/>
              </a:lnSpc>
            </a:pPr>
            <a:r>
              <a:rPr lang="en-US" sz="6000" dirty="0">
                <a:solidFill>
                  <a:srgbClr val="6B705C"/>
                </a:solidFill>
                <a:latin typeface="Times New Roman" panose="02020603050405020304" pitchFamily="18" charset="0"/>
                <a:cs typeface="Times New Roman" panose="02020603050405020304" pitchFamily="18" charset="0"/>
              </a:rPr>
              <a:t>How to Write a Seminar Paper?</a:t>
            </a:r>
          </a:p>
        </p:txBody>
      </p:sp>
      <p:sp>
        <p:nvSpPr>
          <p:cNvPr id="6" name="Freeform 6"/>
          <p:cNvSpPr/>
          <p:nvPr/>
        </p:nvSpPr>
        <p:spPr>
          <a:xfrm>
            <a:off x="2993409" y="616373"/>
            <a:ext cx="1330209" cy="1330209"/>
          </a:xfrm>
          <a:custGeom>
            <a:avLst/>
            <a:gdLst/>
            <a:ahLst/>
            <a:cxnLst/>
            <a:rect l="l" t="t" r="r" b="b"/>
            <a:pathLst>
              <a:path w="1330209" h="1330209">
                <a:moveTo>
                  <a:pt x="0" y="0"/>
                </a:moveTo>
                <a:lnTo>
                  <a:pt x="1330209" y="0"/>
                </a:lnTo>
                <a:lnTo>
                  <a:pt x="1330209" y="1330209"/>
                </a:lnTo>
                <a:lnTo>
                  <a:pt x="0" y="1330209"/>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IN"/>
          </a:p>
        </p:txBody>
      </p:sp>
      <p:sp>
        <p:nvSpPr>
          <p:cNvPr id="7" name="TextBox 7"/>
          <p:cNvSpPr txBox="1"/>
          <p:nvPr/>
        </p:nvSpPr>
        <p:spPr>
          <a:xfrm>
            <a:off x="4495800" y="2171700"/>
            <a:ext cx="13227639" cy="8245847"/>
          </a:xfrm>
          <a:prstGeom prst="rect">
            <a:avLst/>
          </a:prstGeom>
        </p:spPr>
        <p:txBody>
          <a:bodyPr wrap="square" lIns="0" tIns="0" rIns="0" bIns="0" rtlCol="0" anchor="t">
            <a:spAutoFit/>
          </a:bodyPr>
          <a:lstStyle/>
          <a:p>
            <a:pPr marL="514350" indent="-514350">
              <a:lnSpc>
                <a:spcPts val="4550"/>
              </a:lnSpc>
              <a:buFont typeface="+mj-lt"/>
              <a:buAutoNum type="arabicPeriod"/>
            </a:pPr>
            <a:r>
              <a:rPr lang="en-US" sz="3500" dirty="0">
                <a:solidFill>
                  <a:srgbClr val="6B705C"/>
                </a:solidFill>
                <a:latin typeface="Garet 2"/>
              </a:rPr>
              <a:t>Select a Topic</a:t>
            </a:r>
          </a:p>
          <a:p>
            <a:pPr marL="514350" indent="-514350">
              <a:lnSpc>
                <a:spcPts val="4550"/>
              </a:lnSpc>
              <a:buFont typeface="+mj-lt"/>
              <a:buAutoNum type="arabicPeriod"/>
            </a:pPr>
            <a:r>
              <a:rPr lang="en-US" sz="3500" dirty="0">
                <a:solidFill>
                  <a:srgbClr val="6B705C"/>
                </a:solidFill>
                <a:latin typeface="Garet 2"/>
              </a:rPr>
              <a:t>Research</a:t>
            </a:r>
          </a:p>
          <a:p>
            <a:pPr marL="514350" indent="-514350">
              <a:lnSpc>
                <a:spcPts val="4550"/>
              </a:lnSpc>
              <a:buFont typeface="+mj-lt"/>
              <a:buAutoNum type="arabicPeriod"/>
            </a:pPr>
            <a:r>
              <a:rPr lang="en-US" sz="3500" dirty="0">
                <a:solidFill>
                  <a:srgbClr val="6B705C"/>
                </a:solidFill>
                <a:latin typeface="Garet 2"/>
              </a:rPr>
              <a:t>Create an Outline</a:t>
            </a:r>
          </a:p>
          <a:p>
            <a:pPr marL="514350" indent="-514350">
              <a:lnSpc>
                <a:spcPts val="4550"/>
              </a:lnSpc>
              <a:buFont typeface="+mj-lt"/>
              <a:buAutoNum type="arabicPeriod"/>
            </a:pPr>
            <a:r>
              <a:rPr lang="en-US" sz="3500" dirty="0">
                <a:solidFill>
                  <a:srgbClr val="6B705C"/>
                </a:solidFill>
                <a:latin typeface="Garet 2"/>
              </a:rPr>
              <a:t>Write an Introduction</a:t>
            </a:r>
          </a:p>
          <a:p>
            <a:pPr marL="514350" indent="-514350">
              <a:lnSpc>
                <a:spcPts val="4550"/>
              </a:lnSpc>
              <a:buFont typeface="+mj-lt"/>
              <a:buAutoNum type="arabicPeriod"/>
            </a:pPr>
            <a:r>
              <a:rPr lang="en-US" sz="3500" dirty="0">
                <a:solidFill>
                  <a:srgbClr val="6B705C"/>
                </a:solidFill>
                <a:latin typeface="Garet 2"/>
              </a:rPr>
              <a:t>Review of Literature</a:t>
            </a:r>
          </a:p>
          <a:p>
            <a:pPr marL="514350" indent="-514350">
              <a:lnSpc>
                <a:spcPts val="4550"/>
              </a:lnSpc>
              <a:buFont typeface="+mj-lt"/>
              <a:buAutoNum type="arabicPeriod"/>
            </a:pPr>
            <a:r>
              <a:rPr lang="en-US" sz="3500" dirty="0">
                <a:solidFill>
                  <a:srgbClr val="6B705C"/>
                </a:solidFill>
                <a:latin typeface="Garet 2"/>
              </a:rPr>
              <a:t>Methodology (If Applicable)</a:t>
            </a:r>
          </a:p>
          <a:p>
            <a:pPr marL="514350" indent="-514350">
              <a:lnSpc>
                <a:spcPts val="4550"/>
              </a:lnSpc>
              <a:buFont typeface="+mj-lt"/>
              <a:buAutoNum type="arabicPeriod"/>
            </a:pPr>
            <a:r>
              <a:rPr lang="en-US" sz="3500" dirty="0">
                <a:solidFill>
                  <a:srgbClr val="6B705C"/>
                </a:solidFill>
                <a:latin typeface="Garet 2"/>
              </a:rPr>
              <a:t>Main Body</a:t>
            </a:r>
          </a:p>
          <a:p>
            <a:pPr marL="514350" indent="-514350">
              <a:lnSpc>
                <a:spcPts val="4550"/>
              </a:lnSpc>
              <a:buFont typeface="+mj-lt"/>
              <a:buAutoNum type="arabicPeriod"/>
            </a:pPr>
            <a:r>
              <a:rPr lang="en-US" sz="3500" dirty="0">
                <a:solidFill>
                  <a:srgbClr val="6B705C"/>
                </a:solidFill>
                <a:latin typeface="Garet 2"/>
              </a:rPr>
              <a:t>Analysis</a:t>
            </a:r>
          </a:p>
          <a:p>
            <a:pPr marL="514350" indent="-514350">
              <a:lnSpc>
                <a:spcPts val="4550"/>
              </a:lnSpc>
              <a:buFont typeface="+mj-lt"/>
              <a:buAutoNum type="arabicPeriod"/>
            </a:pPr>
            <a:r>
              <a:rPr lang="en-US" sz="3500" dirty="0">
                <a:solidFill>
                  <a:srgbClr val="6B705C"/>
                </a:solidFill>
                <a:latin typeface="Garet 2"/>
              </a:rPr>
              <a:t>Conclusion</a:t>
            </a:r>
          </a:p>
          <a:p>
            <a:pPr marL="514350" indent="-514350">
              <a:lnSpc>
                <a:spcPts val="4550"/>
              </a:lnSpc>
              <a:buFont typeface="+mj-lt"/>
              <a:buAutoNum type="arabicPeriod"/>
            </a:pPr>
            <a:r>
              <a:rPr lang="en-US" sz="3500" dirty="0">
                <a:solidFill>
                  <a:srgbClr val="6B705C"/>
                </a:solidFill>
                <a:latin typeface="Garet 2"/>
              </a:rPr>
              <a:t>References</a:t>
            </a:r>
          </a:p>
          <a:p>
            <a:pPr marL="514350" indent="-514350">
              <a:lnSpc>
                <a:spcPts val="4550"/>
              </a:lnSpc>
              <a:buFont typeface="+mj-lt"/>
              <a:buAutoNum type="arabicPeriod"/>
            </a:pPr>
            <a:r>
              <a:rPr lang="en-US" sz="3500" dirty="0">
                <a:solidFill>
                  <a:srgbClr val="6B705C"/>
                </a:solidFill>
                <a:latin typeface="Garet 2"/>
              </a:rPr>
              <a:t>Proofread and Edit</a:t>
            </a:r>
          </a:p>
          <a:p>
            <a:pPr marL="514350" indent="-514350">
              <a:lnSpc>
                <a:spcPts val="4550"/>
              </a:lnSpc>
              <a:buFont typeface="+mj-lt"/>
              <a:buAutoNum type="arabicPeriod"/>
            </a:pPr>
            <a:r>
              <a:rPr lang="en-US" sz="3500" dirty="0">
                <a:solidFill>
                  <a:srgbClr val="6B705C"/>
                </a:solidFill>
                <a:latin typeface="Garet 2"/>
              </a:rPr>
              <a:t>Peer Review</a:t>
            </a:r>
          </a:p>
          <a:p>
            <a:pPr marL="514350" indent="-514350">
              <a:lnSpc>
                <a:spcPts val="4550"/>
              </a:lnSpc>
              <a:buFont typeface="+mj-lt"/>
              <a:buAutoNum type="arabicPeriod"/>
            </a:pPr>
            <a:r>
              <a:rPr lang="en-US" sz="3500" dirty="0">
                <a:solidFill>
                  <a:srgbClr val="6B705C"/>
                </a:solidFill>
                <a:latin typeface="Garet 2"/>
              </a:rPr>
              <a:t>Finalize and Submit</a:t>
            </a:r>
          </a:p>
          <a:p>
            <a:pPr>
              <a:lnSpc>
                <a:spcPts val="4550"/>
              </a:lnSpc>
            </a:pPr>
            <a:r>
              <a:rPr lang="en-US" sz="3500" dirty="0">
                <a:solidFill>
                  <a:srgbClr val="6B705C"/>
                </a:solidFill>
                <a:latin typeface="Garet 2"/>
              </a:rPr>
              <a:t>.</a:t>
            </a: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rgbClr val="F8F5ED"/>
        </a:solidFill>
        <a:effectLst/>
      </p:bgPr>
    </p:bg>
    <p:spTree>
      <p:nvGrpSpPr>
        <p:cNvPr id="1" name=""/>
        <p:cNvGrpSpPr/>
        <p:nvPr/>
      </p:nvGrpSpPr>
      <p:grpSpPr>
        <a:xfrm>
          <a:off x="0" y="0"/>
          <a:ext cx="0" cy="0"/>
          <a:chOff x="0" y="0"/>
          <a:chExt cx="0" cy="0"/>
        </a:xfrm>
      </p:grpSpPr>
      <p:grpSp>
        <p:nvGrpSpPr>
          <p:cNvPr id="2" name="Group 2"/>
          <p:cNvGrpSpPr/>
          <p:nvPr/>
        </p:nvGrpSpPr>
        <p:grpSpPr>
          <a:xfrm rot="5400000">
            <a:off x="8477250" y="476250"/>
            <a:ext cx="1333500" cy="18288000"/>
            <a:chOff x="0" y="0"/>
            <a:chExt cx="529889" cy="4816593"/>
          </a:xfrm>
        </p:grpSpPr>
        <p:sp>
          <p:nvSpPr>
            <p:cNvPr id="3" name="Freeform 3"/>
            <p:cNvSpPr/>
            <p:nvPr/>
          </p:nvSpPr>
          <p:spPr>
            <a:xfrm>
              <a:off x="0" y="0"/>
              <a:ext cx="529889" cy="4816592"/>
            </a:xfrm>
            <a:custGeom>
              <a:avLst/>
              <a:gdLst/>
              <a:ahLst/>
              <a:cxnLst/>
              <a:rect l="l" t="t" r="r" b="b"/>
              <a:pathLst>
                <a:path w="529889" h="4816592">
                  <a:moveTo>
                    <a:pt x="0" y="0"/>
                  </a:moveTo>
                  <a:lnTo>
                    <a:pt x="529889" y="0"/>
                  </a:lnTo>
                  <a:lnTo>
                    <a:pt x="529889" y="4816592"/>
                  </a:lnTo>
                  <a:lnTo>
                    <a:pt x="0" y="4816592"/>
                  </a:lnTo>
                  <a:close/>
                </a:path>
              </a:pathLst>
            </a:custGeom>
            <a:solidFill>
              <a:srgbClr val="BF7343"/>
            </a:solid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N" sz="1800" b="0" i="0" u="none" strike="noStrike" kern="1200" cap="none" spc="0" normalizeH="0" baseline="0" noProof="0">
                <a:ln>
                  <a:noFill/>
                </a:ln>
                <a:solidFill>
                  <a:prstClr val="black"/>
                </a:solidFill>
                <a:effectLst/>
                <a:uLnTx/>
                <a:uFillTx/>
                <a:latin typeface="Calibri"/>
                <a:ea typeface="+mn-ea"/>
                <a:cs typeface="+mn-cs"/>
              </a:endParaRPr>
            </a:p>
          </p:txBody>
        </p:sp>
        <p:sp>
          <p:nvSpPr>
            <p:cNvPr id="4" name="TextBox 4"/>
            <p:cNvSpPr txBox="1"/>
            <p:nvPr/>
          </p:nvSpPr>
          <p:spPr>
            <a:xfrm>
              <a:off x="0" y="-38100"/>
              <a:ext cx="812800" cy="850900"/>
            </a:xfrm>
            <a:prstGeom prst="rect">
              <a:avLst/>
            </a:prstGeom>
          </p:spPr>
          <p:txBody>
            <a:bodyPr lIns="50800" tIns="50800" rIns="50800" bIns="50800" rtlCol="0" anchor="ctr"/>
            <a:lstStyle/>
            <a:p>
              <a:pPr marL="0" marR="0" lvl="0" indent="0" algn="ctr" defTabSz="914400" rtl="0" eaLnBrk="1" fontAlgn="auto" latinLnBrk="0" hangingPunct="1">
                <a:lnSpc>
                  <a:spcPts val="28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grpSp>
      <p:sp>
        <p:nvSpPr>
          <p:cNvPr id="6" name="TextBox 6"/>
          <p:cNvSpPr txBox="1"/>
          <p:nvPr/>
        </p:nvSpPr>
        <p:spPr>
          <a:xfrm>
            <a:off x="1915423" y="1104900"/>
            <a:ext cx="14457153" cy="6258123"/>
          </a:xfrm>
          <a:prstGeom prst="rect">
            <a:avLst/>
          </a:prstGeom>
        </p:spPr>
        <p:txBody>
          <a:bodyPr lIns="0" tIns="0" rIns="0" bIns="0" rtlCol="0" anchor="t">
            <a:spAutoFit/>
          </a:bodyPr>
          <a:lstStyle/>
          <a:p>
            <a:pPr marR="0" lvl="0" algn="just" defTabSz="914400" rtl="0" eaLnBrk="1" fontAlgn="auto" latinLnBrk="0" hangingPunct="1">
              <a:spcBef>
                <a:spcPts val="0"/>
              </a:spcBef>
              <a:spcAft>
                <a:spcPts val="0"/>
              </a:spcAft>
              <a:buClrTx/>
              <a:buSzTx/>
              <a:tabLst/>
              <a:defRPr/>
            </a:pPr>
            <a:r>
              <a:rPr lang="en-US" sz="3500" b="1" dirty="0">
                <a:solidFill>
                  <a:srgbClr val="BF7343"/>
                </a:solidFill>
                <a:latin typeface="Times New Roman" panose="02020603050405020304" pitchFamily="18" charset="0"/>
                <a:cs typeface="Times New Roman" panose="02020603050405020304" pitchFamily="18" charset="0"/>
              </a:rPr>
              <a:t>Topic Selection : </a:t>
            </a:r>
            <a:r>
              <a:rPr lang="en-US" sz="2800" dirty="0">
                <a:solidFill>
                  <a:srgbClr val="BF7343"/>
                </a:solidFill>
                <a:latin typeface="Garet 2"/>
              </a:rPr>
              <a:t>Choose a topic that interests you and aligns with the objectives of the seminar. Ensure it is specific enough to explore in depth but not so narrow that you lack resources or information.</a:t>
            </a:r>
          </a:p>
          <a:p>
            <a:pPr marR="0" lvl="0" algn="just" defTabSz="914400" rtl="0" eaLnBrk="1" fontAlgn="auto" latinLnBrk="0" hangingPunct="1">
              <a:lnSpc>
                <a:spcPts val="4550"/>
              </a:lnSpc>
              <a:spcBef>
                <a:spcPts val="0"/>
              </a:spcBef>
              <a:spcAft>
                <a:spcPts val="0"/>
              </a:spcAft>
              <a:buClrTx/>
              <a:buSzTx/>
              <a:tabLst/>
              <a:defRPr/>
            </a:pPr>
            <a:endParaRPr lang="en-US" sz="2800" dirty="0">
              <a:solidFill>
                <a:srgbClr val="BF7343"/>
              </a:solidFill>
              <a:latin typeface="Garet 2"/>
            </a:endParaRPr>
          </a:p>
          <a:p>
            <a:pPr marR="0" lvl="0" algn="just" defTabSz="914400" rtl="0" eaLnBrk="1" fontAlgn="auto" latinLnBrk="0" hangingPunct="1">
              <a:spcBef>
                <a:spcPts val="0"/>
              </a:spcBef>
              <a:spcAft>
                <a:spcPts val="0"/>
              </a:spcAft>
              <a:buClrTx/>
              <a:buSzTx/>
              <a:tabLst/>
              <a:defRPr/>
            </a:pPr>
            <a:r>
              <a:rPr lang="en-US" sz="3600" b="1" dirty="0">
                <a:solidFill>
                  <a:srgbClr val="BF7343"/>
                </a:solidFill>
                <a:latin typeface="Times New Roman" panose="02020603050405020304" pitchFamily="18" charset="0"/>
                <a:cs typeface="Times New Roman" panose="02020603050405020304" pitchFamily="18" charset="0"/>
              </a:rPr>
              <a:t>Research: </a:t>
            </a:r>
            <a:r>
              <a:rPr lang="en-US" sz="2800" dirty="0">
                <a:solidFill>
                  <a:srgbClr val="BF7343"/>
                </a:solidFill>
                <a:latin typeface="Garet 2"/>
              </a:rPr>
              <a:t>Gather relevant sources of information such as books, academic journals, articles, and online resources. Take detailed notes and keep track of your sources for citations.</a:t>
            </a:r>
          </a:p>
          <a:p>
            <a:pPr marR="0" lvl="0" algn="just" defTabSz="914400" rtl="0" eaLnBrk="1" fontAlgn="auto" latinLnBrk="0" hangingPunct="1">
              <a:lnSpc>
                <a:spcPts val="4550"/>
              </a:lnSpc>
              <a:spcBef>
                <a:spcPts val="0"/>
              </a:spcBef>
              <a:spcAft>
                <a:spcPts val="0"/>
              </a:spcAft>
              <a:buClrTx/>
              <a:buSzTx/>
              <a:tabLst/>
              <a:defRPr/>
            </a:pPr>
            <a:endParaRPr lang="en-US" sz="2800" dirty="0">
              <a:solidFill>
                <a:srgbClr val="BF7343"/>
              </a:solidFill>
              <a:latin typeface="Garet 2"/>
            </a:endParaRPr>
          </a:p>
          <a:p>
            <a:pPr marR="0" lvl="0" algn="just" defTabSz="914400" rtl="0" eaLnBrk="1" fontAlgn="auto" latinLnBrk="0" hangingPunct="1">
              <a:spcBef>
                <a:spcPts val="0"/>
              </a:spcBef>
              <a:spcAft>
                <a:spcPts val="0"/>
              </a:spcAft>
              <a:buClrTx/>
              <a:buSzTx/>
              <a:tabLst/>
              <a:defRPr/>
            </a:pPr>
            <a:r>
              <a:rPr lang="en-US" sz="3500" b="1" dirty="0">
                <a:solidFill>
                  <a:srgbClr val="BF7343"/>
                </a:solidFill>
                <a:latin typeface="Times New Roman" panose="02020603050405020304" pitchFamily="18" charset="0"/>
                <a:cs typeface="Times New Roman" panose="02020603050405020304" pitchFamily="18" charset="0"/>
              </a:rPr>
              <a:t>Create an Outline: </a:t>
            </a:r>
            <a:r>
              <a:rPr lang="en-US" sz="2800" dirty="0">
                <a:solidFill>
                  <a:srgbClr val="BF7343"/>
                </a:solidFill>
                <a:latin typeface="Garet 2"/>
              </a:rPr>
              <a:t>Organize your thoughts and information into a clear outline. This will serve as the backbone of your paper and help you structure your arguments logically. Typically, an outline includes sections like introduction, literature review, methodology (if applicable), main body, analysis, conclusion, and references.</a:t>
            </a:r>
            <a:endParaRPr lang="en-US" sz="3500" dirty="0">
              <a:solidFill>
                <a:srgbClr val="BF7343"/>
              </a:solidFill>
              <a:latin typeface="Garet 2"/>
            </a:endParaRPr>
          </a:p>
        </p:txBody>
      </p:sp>
    </p:spTree>
    <p:extLst>
      <p:ext uri="{BB962C8B-B14F-4D97-AF65-F5344CB8AC3E}">
        <p14:creationId xmlns:p14="http://schemas.microsoft.com/office/powerpoint/2010/main" val="190763390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rgbClr val="F8F5ED"/>
        </a:solidFill>
        <a:effectLst/>
      </p:bgPr>
    </p:bg>
    <p:spTree>
      <p:nvGrpSpPr>
        <p:cNvPr id="1" name=""/>
        <p:cNvGrpSpPr/>
        <p:nvPr/>
      </p:nvGrpSpPr>
      <p:grpSpPr>
        <a:xfrm>
          <a:off x="0" y="0"/>
          <a:ext cx="0" cy="0"/>
          <a:chOff x="0" y="0"/>
          <a:chExt cx="0" cy="0"/>
        </a:xfrm>
      </p:grpSpPr>
      <p:grpSp>
        <p:nvGrpSpPr>
          <p:cNvPr id="2" name="Group 2"/>
          <p:cNvGrpSpPr/>
          <p:nvPr/>
        </p:nvGrpSpPr>
        <p:grpSpPr>
          <a:xfrm rot="5400000">
            <a:off x="8477250" y="476250"/>
            <a:ext cx="1333500" cy="18288000"/>
            <a:chOff x="0" y="0"/>
            <a:chExt cx="529889" cy="4816593"/>
          </a:xfrm>
        </p:grpSpPr>
        <p:sp>
          <p:nvSpPr>
            <p:cNvPr id="3" name="Freeform 3"/>
            <p:cNvSpPr/>
            <p:nvPr/>
          </p:nvSpPr>
          <p:spPr>
            <a:xfrm>
              <a:off x="0" y="0"/>
              <a:ext cx="529889" cy="4816592"/>
            </a:xfrm>
            <a:custGeom>
              <a:avLst/>
              <a:gdLst/>
              <a:ahLst/>
              <a:cxnLst/>
              <a:rect l="l" t="t" r="r" b="b"/>
              <a:pathLst>
                <a:path w="529889" h="4816592">
                  <a:moveTo>
                    <a:pt x="0" y="0"/>
                  </a:moveTo>
                  <a:lnTo>
                    <a:pt x="529889" y="0"/>
                  </a:lnTo>
                  <a:lnTo>
                    <a:pt x="529889" y="4816592"/>
                  </a:lnTo>
                  <a:lnTo>
                    <a:pt x="0" y="4816592"/>
                  </a:lnTo>
                  <a:close/>
                </a:path>
              </a:pathLst>
            </a:custGeom>
            <a:solidFill>
              <a:srgbClr val="BF7343"/>
            </a:solid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N" sz="1800" b="0" i="0" u="none" strike="noStrike" kern="1200" cap="none" spc="0" normalizeH="0" baseline="0" noProof="0">
                <a:ln>
                  <a:noFill/>
                </a:ln>
                <a:solidFill>
                  <a:prstClr val="black"/>
                </a:solidFill>
                <a:effectLst/>
                <a:uLnTx/>
                <a:uFillTx/>
                <a:latin typeface="Calibri"/>
                <a:ea typeface="+mn-ea"/>
                <a:cs typeface="+mn-cs"/>
              </a:endParaRPr>
            </a:p>
          </p:txBody>
        </p:sp>
        <p:sp>
          <p:nvSpPr>
            <p:cNvPr id="4" name="TextBox 4"/>
            <p:cNvSpPr txBox="1"/>
            <p:nvPr/>
          </p:nvSpPr>
          <p:spPr>
            <a:xfrm>
              <a:off x="0" y="-38100"/>
              <a:ext cx="812800" cy="850900"/>
            </a:xfrm>
            <a:prstGeom prst="rect">
              <a:avLst/>
            </a:prstGeom>
          </p:spPr>
          <p:txBody>
            <a:bodyPr lIns="50800" tIns="50800" rIns="50800" bIns="50800" rtlCol="0" anchor="ctr"/>
            <a:lstStyle/>
            <a:p>
              <a:pPr marL="0" marR="0" lvl="0" indent="0" algn="ctr" defTabSz="914400" rtl="0" eaLnBrk="1" fontAlgn="auto" latinLnBrk="0" hangingPunct="1">
                <a:lnSpc>
                  <a:spcPts val="28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grpSp>
      <p:sp>
        <p:nvSpPr>
          <p:cNvPr id="6" name="TextBox 6"/>
          <p:cNvSpPr txBox="1"/>
          <p:nvPr/>
        </p:nvSpPr>
        <p:spPr>
          <a:xfrm>
            <a:off x="1915423" y="1333500"/>
            <a:ext cx="15229577" cy="6237605"/>
          </a:xfrm>
          <a:prstGeom prst="rect">
            <a:avLst/>
          </a:prstGeom>
        </p:spPr>
        <p:txBody>
          <a:bodyPr wrap="square" lIns="0" tIns="0" rIns="0" bIns="0" rtlCol="0" anchor="t">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3500" b="1" i="0" u="none" strike="noStrike" kern="1200" cap="none" spc="0" normalizeH="0" baseline="0" noProof="0" dirty="0">
                <a:ln>
                  <a:noFill/>
                </a:ln>
                <a:solidFill>
                  <a:srgbClr val="BF7343"/>
                </a:solidFill>
                <a:effectLst/>
                <a:uLnTx/>
                <a:uFillTx/>
                <a:latin typeface="Times New Roman" panose="02020603050405020304" pitchFamily="18" charset="0"/>
                <a:ea typeface="+mn-ea"/>
                <a:cs typeface="Times New Roman" panose="02020603050405020304" pitchFamily="18" charset="0"/>
              </a:rPr>
              <a:t>Write an Introduction: </a:t>
            </a:r>
            <a:r>
              <a:rPr kumimoji="0" lang="en-US" sz="2800" i="0" u="none" strike="noStrike" kern="1200" cap="none" spc="0" normalizeH="0" baseline="0" noProof="0" dirty="0">
                <a:ln>
                  <a:noFill/>
                </a:ln>
                <a:solidFill>
                  <a:srgbClr val="BF7343"/>
                </a:solidFill>
                <a:effectLst/>
                <a:uLnTx/>
                <a:uFillTx/>
                <a:latin typeface="Garet 2" panose="020B0604020202020204" charset="0"/>
                <a:cs typeface="Times New Roman" panose="02020603050405020304" pitchFamily="18" charset="0"/>
              </a:rPr>
              <a:t>Start with a compelling introduction that provides background information on your topic and outlines the purpose and scope of your paper. Include a clear thesis statement that states your main argument or research question.</a:t>
            </a:r>
          </a:p>
          <a:p>
            <a:pPr marL="0" marR="0" lvl="0" indent="0" algn="just" defTabSz="914400" rtl="0" eaLnBrk="1" fontAlgn="auto" latinLnBrk="0" hangingPunct="1">
              <a:lnSpc>
                <a:spcPts val="4550"/>
              </a:lnSpc>
              <a:spcBef>
                <a:spcPts val="0"/>
              </a:spcBef>
              <a:spcAft>
                <a:spcPts val="0"/>
              </a:spcAft>
              <a:buClrTx/>
              <a:buSzTx/>
              <a:buFontTx/>
              <a:buNone/>
              <a:tabLst/>
              <a:defRPr/>
            </a:pPr>
            <a:endParaRPr kumimoji="0" lang="en-US" sz="2800" b="0" i="0" u="none" strike="noStrike" kern="1200" cap="none" spc="0" normalizeH="0" baseline="0" noProof="0" dirty="0">
              <a:ln>
                <a:noFill/>
              </a:ln>
              <a:solidFill>
                <a:srgbClr val="BF7343"/>
              </a:solidFill>
              <a:effectLst/>
              <a:uLnTx/>
              <a:uFillTx/>
              <a:latin typeface="Garet 2"/>
              <a:ea typeface="+mn-ea"/>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a:ln>
                  <a:noFill/>
                </a:ln>
                <a:solidFill>
                  <a:srgbClr val="BF7343"/>
                </a:solidFill>
                <a:effectLst/>
                <a:uLnTx/>
                <a:uFillTx/>
                <a:latin typeface="Times New Roman" panose="02020603050405020304" pitchFamily="18" charset="0"/>
                <a:ea typeface="+mn-ea"/>
                <a:cs typeface="Times New Roman" panose="02020603050405020304" pitchFamily="18" charset="0"/>
              </a:rPr>
              <a:t>Review of Literature : </a:t>
            </a:r>
            <a:r>
              <a:rPr kumimoji="0" lang="en-US" sz="2800" i="0" u="none" strike="noStrike" kern="1200" cap="none" spc="0" normalizeH="0" baseline="0" noProof="0" dirty="0">
                <a:ln>
                  <a:noFill/>
                </a:ln>
                <a:solidFill>
                  <a:srgbClr val="BF7343"/>
                </a:solidFill>
                <a:effectLst/>
                <a:uLnTx/>
                <a:uFillTx/>
                <a:latin typeface="Garet 2" panose="020B0604020202020204" charset="0"/>
                <a:cs typeface="Times New Roman" panose="02020603050405020304" pitchFamily="18" charset="0"/>
              </a:rPr>
              <a:t>Review existing literature related to your topic. Discuss the key theories, concepts, and studies relevant to your research. Analyze and synthesize the literature to identify gaps or areas where your research contributes.</a:t>
            </a: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en-US" sz="3600" b="1" i="0" u="none" strike="noStrike" kern="1200" cap="none" spc="0" normalizeH="0" baseline="0" noProof="0" dirty="0">
              <a:ln>
                <a:noFill/>
              </a:ln>
              <a:solidFill>
                <a:srgbClr val="BF7343"/>
              </a:solidFill>
              <a:effectLst/>
              <a:uLnTx/>
              <a:uFillTx/>
              <a:latin typeface="Times New Roman" panose="02020603050405020304" pitchFamily="18" charset="0"/>
              <a:ea typeface="+mn-ea"/>
              <a:cs typeface="Times New Roman" panose="02020603050405020304" pitchFamily="18" charset="0"/>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a:ln>
                  <a:noFill/>
                </a:ln>
                <a:solidFill>
                  <a:srgbClr val="BF7343"/>
                </a:solidFill>
                <a:effectLst/>
                <a:uLnTx/>
                <a:uFillTx/>
                <a:latin typeface="Times New Roman" panose="02020603050405020304" pitchFamily="18" charset="0"/>
                <a:ea typeface="+mn-ea"/>
                <a:cs typeface="Times New Roman" panose="02020603050405020304" pitchFamily="18" charset="0"/>
              </a:rPr>
              <a:t>Methodology (If Applicable): </a:t>
            </a:r>
            <a:r>
              <a:rPr kumimoji="0" lang="en-US" sz="2800" i="0" u="none" strike="noStrike" kern="1200" cap="none" spc="0" normalizeH="0" baseline="0" noProof="0" dirty="0">
                <a:ln>
                  <a:noFill/>
                </a:ln>
                <a:solidFill>
                  <a:srgbClr val="BF7343"/>
                </a:solidFill>
                <a:effectLst/>
                <a:uLnTx/>
                <a:uFillTx/>
                <a:latin typeface="Garet 2" panose="020B0604020202020204" charset="0"/>
                <a:cs typeface="Times New Roman" panose="02020603050405020304" pitchFamily="18" charset="0"/>
              </a:rPr>
              <a:t>If your seminar paper involves empirical research, explain your research methods, data collection, and data analysis techniques. Be clear and transparent about how you conducted your research.</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srgbClr val="BF7343"/>
                </a:solidFill>
                <a:effectLst/>
                <a:uLnTx/>
                <a:uFillTx/>
                <a:latin typeface="Garet 2"/>
                <a:ea typeface="+mn-ea"/>
                <a:cs typeface="+mn-cs"/>
              </a:rPr>
              <a:t>.</a:t>
            </a:r>
            <a:endParaRPr kumimoji="0" lang="en-US" sz="3500" b="0" i="0" u="none" strike="noStrike" kern="1200" cap="none" spc="0" normalizeH="0" baseline="0" noProof="0" dirty="0">
              <a:ln>
                <a:noFill/>
              </a:ln>
              <a:solidFill>
                <a:srgbClr val="BF7343"/>
              </a:solidFill>
              <a:effectLst/>
              <a:uLnTx/>
              <a:uFillTx/>
              <a:latin typeface="Garet 2"/>
              <a:ea typeface="+mn-ea"/>
              <a:cs typeface="+mn-cs"/>
            </a:endParaRPr>
          </a:p>
        </p:txBody>
      </p:sp>
    </p:spTree>
    <p:extLst>
      <p:ext uri="{BB962C8B-B14F-4D97-AF65-F5344CB8AC3E}">
        <p14:creationId xmlns:p14="http://schemas.microsoft.com/office/powerpoint/2010/main" val="399303619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rgbClr val="F8F5ED"/>
        </a:solidFill>
        <a:effectLst/>
      </p:bgPr>
    </p:bg>
    <p:spTree>
      <p:nvGrpSpPr>
        <p:cNvPr id="1" name=""/>
        <p:cNvGrpSpPr/>
        <p:nvPr/>
      </p:nvGrpSpPr>
      <p:grpSpPr>
        <a:xfrm>
          <a:off x="0" y="0"/>
          <a:ext cx="0" cy="0"/>
          <a:chOff x="0" y="0"/>
          <a:chExt cx="0" cy="0"/>
        </a:xfrm>
      </p:grpSpPr>
      <p:grpSp>
        <p:nvGrpSpPr>
          <p:cNvPr id="2" name="Group 2"/>
          <p:cNvGrpSpPr/>
          <p:nvPr/>
        </p:nvGrpSpPr>
        <p:grpSpPr>
          <a:xfrm rot="5400000">
            <a:off x="8477250" y="476250"/>
            <a:ext cx="1333500" cy="18288000"/>
            <a:chOff x="0" y="0"/>
            <a:chExt cx="529889" cy="4816593"/>
          </a:xfrm>
        </p:grpSpPr>
        <p:sp>
          <p:nvSpPr>
            <p:cNvPr id="3" name="Freeform 3"/>
            <p:cNvSpPr/>
            <p:nvPr/>
          </p:nvSpPr>
          <p:spPr>
            <a:xfrm>
              <a:off x="0" y="0"/>
              <a:ext cx="529889" cy="4816592"/>
            </a:xfrm>
            <a:custGeom>
              <a:avLst/>
              <a:gdLst/>
              <a:ahLst/>
              <a:cxnLst/>
              <a:rect l="l" t="t" r="r" b="b"/>
              <a:pathLst>
                <a:path w="529889" h="4816592">
                  <a:moveTo>
                    <a:pt x="0" y="0"/>
                  </a:moveTo>
                  <a:lnTo>
                    <a:pt x="529889" y="0"/>
                  </a:lnTo>
                  <a:lnTo>
                    <a:pt x="529889" y="4816592"/>
                  </a:lnTo>
                  <a:lnTo>
                    <a:pt x="0" y="4816592"/>
                  </a:lnTo>
                  <a:close/>
                </a:path>
              </a:pathLst>
            </a:custGeom>
            <a:solidFill>
              <a:srgbClr val="BF7343"/>
            </a:solid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N" sz="1800" b="0" i="0" u="none" strike="noStrike" kern="1200" cap="none" spc="0" normalizeH="0" baseline="0" noProof="0">
                <a:ln>
                  <a:noFill/>
                </a:ln>
                <a:solidFill>
                  <a:prstClr val="black"/>
                </a:solidFill>
                <a:effectLst/>
                <a:uLnTx/>
                <a:uFillTx/>
                <a:latin typeface="Calibri"/>
                <a:ea typeface="+mn-ea"/>
                <a:cs typeface="+mn-cs"/>
              </a:endParaRPr>
            </a:p>
          </p:txBody>
        </p:sp>
        <p:sp>
          <p:nvSpPr>
            <p:cNvPr id="4" name="TextBox 4"/>
            <p:cNvSpPr txBox="1"/>
            <p:nvPr/>
          </p:nvSpPr>
          <p:spPr>
            <a:xfrm>
              <a:off x="0" y="-38100"/>
              <a:ext cx="812800" cy="850900"/>
            </a:xfrm>
            <a:prstGeom prst="rect">
              <a:avLst/>
            </a:prstGeom>
          </p:spPr>
          <p:txBody>
            <a:bodyPr lIns="50800" tIns="50800" rIns="50800" bIns="50800" rtlCol="0" anchor="ctr"/>
            <a:lstStyle/>
            <a:p>
              <a:pPr marL="0" marR="0" lvl="0" indent="0" algn="ctr" defTabSz="914400" rtl="0" eaLnBrk="1" fontAlgn="auto" latinLnBrk="0" hangingPunct="1">
                <a:lnSpc>
                  <a:spcPts val="28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grpSp>
      <p:sp>
        <p:nvSpPr>
          <p:cNvPr id="6" name="TextBox 6"/>
          <p:cNvSpPr txBox="1"/>
          <p:nvPr/>
        </p:nvSpPr>
        <p:spPr>
          <a:xfrm>
            <a:off x="1676400" y="495300"/>
            <a:ext cx="15229577" cy="7325082"/>
          </a:xfrm>
          <a:prstGeom prst="rect">
            <a:avLst/>
          </a:prstGeom>
        </p:spPr>
        <p:txBody>
          <a:bodyPr wrap="square" lIns="0" tIns="0" rIns="0" bIns="0" rtlCol="0" anchor="t">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3500" b="1" i="0" u="none" strike="noStrike" kern="1200" cap="none" spc="0" normalizeH="0" baseline="0" noProof="0" dirty="0">
                <a:ln>
                  <a:noFill/>
                </a:ln>
                <a:solidFill>
                  <a:srgbClr val="BF7343"/>
                </a:solidFill>
                <a:effectLst/>
                <a:uLnTx/>
                <a:uFillTx/>
                <a:latin typeface="Times New Roman" panose="02020603050405020304" pitchFamily="18" charset="0"/>
                <a:ea typeface="+mn-ea"/>
                <a:cs typeface="Times New Roman" panose="02020603050405020304" pitchFamily="18" charset="0"/>
              </a:rPr>
              <a:t>Main Body: </a:t>
            </a:r>
            <a:r>
              <a:rPr kumimoji="0" lang="en-US" sz="2800" i="0" u="none" strike="noStrike" kern="1200" cap="none" spc="0" normalizeH="0" baseline="0" noProof="0" dirty="0">
                <a:ln>
                  <a:noFill/>
                </a:ln>
                <a:solidFill>
                  <a:srgbClr val="BF7343"/>
                </a:solidFill>
                <a:effectLst/>
                <a:uLnTx/>
                <a:uFillTx/>
                <a:latin typeface="Garet 2" panose="020B0604020202020204" charset="0"/>
                <a:cs typeface="Times New Roman" panose="02020603050405020304" pitchFamily="18" charset="0"/>
              </a:rPr>
              <a:t>Present your arguments, findings, and analysis in a structured manner. Use clear and concise language. Each paragraph should have a clear topic sentence. Provide evidence and examples to support your claims, citing your sources properly.</a:t>
            </a: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en-US" sz="2800" i="0" u="none" strike="noStrike" kern="1200" cap="none" spc="0" normalizeH="0" baseline="0" noProof="0" dirty="0">
              <a:ln>
                <a:noFill/>
              </a:ln>
              <a:solidFill>
                <a:srgbClr val="BF7343"/>
              </a:solidFill>
              <a:effectLst/>
              <a:uLnTx/>
              <a:uFillTx/>
              <a:latin typeface="Garet 2" panose="020B0604020202020204" charset="0"/>
              <a:cs typeface="Times New Roman" panose="02020603050405020304" pitchFamily="18" charset="0"/>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3500" b="1" i="0" u="none" strike="noStrike" kern="1200" cap="none" spc="0" normalizeH="0" baseline="0" noProof="0" dirty="0">
                <a:ln>
                  <a:noFill/>
                </a:ln>
                <a:solidFill>
                  <a:srgbClr val="BF7343"/>
                </a:solidFill>
                <a:effectLst/>
                <a:uLnTx/>
                <a:uFillTx/>
                <a:latin typeface="Times New Roman" panose="02020603050405020304" pitchFamily="18" charset="0"/>
                <a:ea typeface="+mn-ea"/>
                <a:cs typeface="Times New Roman" panose="02020603050405020304" pitchFamily="18" charset="0"/>
              </a:rPr>
              <a:t>Analysis: </a:t>
            </a:r>
            <a:r>
              <a:rPr kumimoji="0" lang="en-US" sz="2800" i="0" u="none" strike="noStrike" kern="1200" cap="none" spc="0" normalizeH="0" baseline="0" noProof="0" dirty="0">
                <a:ln>
                  <a:noFill/>
                </a:ln>
                <a:solidFill>
                  <a:srgbClr val="BF7343"/>
                </a:solidFill>
                <a:effectLst/>
                <a:uLnTx/>
                <a:uFillTx/>
                <a:latin typeface="Garet 2" panose="020B0604020202020204" charset="0"/>
                <a:cs typeface="Times New Roman" panose="02020603050405020304" pitchFamily="18" charset="0"/>
              </a:rPr>
              <a:t>Analyze your findings in the context of your research question or thesis statement. Discuss the implications of your findings and how they contribute to the broader understanding of the topic.</a:t>
            </a: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en-US" sz="2800" i="0" u="none" strike="noStrike" kern="1200" cap="none" spc="0" normalizeH="0" baseline="0" noProof="0" dirty="0">
              <a:ln>
                <a:noFill/>
              </a:ln>
              <a:solidFill>
                <a:srgbClr val="BF7343"/>
              </a:solidFill>
              <a:effectLst/>
              <a:uLnTx/>
              <a:uFillTx/>
              <a:latin typeface="Garet 2" panose="020B0604020202020204" charset="0"/>
              <a:cs typeface="Times New Roman" panose="02020603050405020304" pitchFamily="18" charset="0"/>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3500" b="1" i="0" u="none" strike="noStrike" kern="1200" cap="none" spc="0" normalizeH="0" baseline="0" noProof="0" dirty="0">
                <a:ln>
                  <a:noFill/>
                </a:ln>
                <a:solidFill>
                  <a:srgbClr val="BF7343"/>
                </a:solidFill>
                <a:effectLst/>
                <a:uLnTx/>
                <a:uFillTx/>
                <a:latin typeface="Times New Roman" panose="02020603050405020304" pitchFamily="18" charset="0"/>
                <a:ea typeface="+mn-ea"/>
                <a:cs typeface="Times New Roman" panose="02020603050405020304" pitchFamily="18" charset="0"/>
              </a:rPr>
              <a:t>Conclusion: </a:t>
            </a:r>
            <a:r>
              <a:rPr kumimoji="0" lang="en-US" sz="2800" i="0" u="none" strike="noStrike" kern="1200" cap="none" spc="0" normalizeH="0" baseline="0" noProof="0" dirty="0">
                <a:ln>
                  <a:noFill/>
                </a:ln>
                <a:solidFill>
                  <a:srgbClr val="BF7343"/>
                </a:solidFill>
                <a:effectLst/>
                <a:uLnTx/>
                <a:uFillTx/>
                <a:latin typeface="Garet 2" panose="020B0604020202020204" charset="0"/>
                <a:cs typeface="Times New Roman" panose="02020603050405020304" pitchFamily="18" charset="0"/>
              </a:rPr>
              <a:t>Summarize the main points of your paper. Restate your thesis and the significance of your research. Discuss any limitations and suggest directions for future research.</a:t>
            </a: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en-US" sz="2800" i="0" u="none" strike="noStrike" kern="1200" cap="none" spc="0" normalizeH="0" baseline="0" noProof="0" dirty="0">
              <a:ln>
                <a:noFill/>
              </a:ln>
              <a:solidFill>
                <a:srgbClr val="BF7343"/>
              </a:solidFill>
              <a:effectLst/>
              <a:uLnTx/>
              <a:uFillTx/>
              <a:latin typeface="Garet 2" panose="020B0604020202020204" charset="0"/>
              <a:cs typeface="Times New Roman" panose="02020603050405020304" pitchFamily="18" charset="0"/>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3500" b="1" i="0" u="none" strike="noStrike" kern="1200" cap="none" spc="0" normalizeH="0" baseline="0" noProof="0" dirty="0">
                <a:ln>
                  <a:noFill/>
                </a:ln>
                <a:solidFill>
                  <a:srgbClr val="BF7343"/>
                </a:solidFill>
                <a:effectLst/>
                <a:uLnTx/>
                <a:uFillTx/>
                <a:latin typeface="Times New Roman" panose="02020603050405020304" pitchFamily="18" charset="0"/>
                <a:ea typeface="+mn-ea"/>
                <a:cs typeface="Times New Roman" panose="02020603050405020304" pitchFamily="18" charset="0"/>
              </a:rPr>
              <a:t>References: </a:t>
            </a:r>
            <a:r>
              <a:rPr kumimoji="0" lang="en-US" sz="2800" i="0" u="none" strike="noStrike" kern="1200" cap="none" spc="0" normalizeH="0" baseline="0" noProof="0" dirty="0">
                <a:ln>
                  <a:noFill/>
                </a:ln>
                <a:solidFill>
                  <a:srgbClr val="BF7343"/>
                </a:solidFill>
                <a:effectLst/>
                <a:uLnTx/>
                <a:uFillTx/>
                <a:latin typeface="Garet 2" panose="020B0604020202020204" charset="0"/>
                <a:cs typeface="Times New Roman" panose="02020603050405020304" pitchFamily="18" charset="0"/>
              </a:rPr>
              <a:t>Create a bibliography or reference list that includes all the sources you cited in your paper. Follow the appropriate citation style (e.g., APA, MLA, Chicago).</a:t>
            </a:r>
            <a:endParaRPr kumimoji="0" lang="en-US" sz="3500" i="0" u="none" strike="noStrike" kern="1200" cap="none" spc="0" normalizeH="0" baseline="0" noProof="0" dirty="0">
              <a:ln>
                <a:noFill/>
              </a:ln>
              <a:solidFill>
                <a:srgbClr val="BF7343"/>
              </a:solidFill>
              <a:effectLst/>
              <a:uLnTx/>
              <a:uFillTx/>
              <a:latin typeface="Garet 2" panose="020B0604020202020204" charset="0"/>
              <a:cs typeface="Times New Roman" panose="02020603050405020304" pitchFamily="18" charset="0"/>
            </a:endParaRPr>
          </a:p>
        </p:txBody>
      </p:sp>
    </p:spTree>
    <p:extLst>
      <p:ext uri="{BB962C8B-B14F-4D97-AF65-F5344CB8AC3E}">
        <p14:creationId xmlns:p14="http://schemas.microsoft.com/office/powerpoint/2010/main" val="372743550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rgbClr val="F8F5ED"/>
        </a:solidFill>
        <a:effectLst/>
      </p:bgPr>
    </p:bg>
    <p:spTree>
      <p:nvGrpSpPr>
        <p:cNvPr id="1" name=""/>
        <p:cNvGrpSpPr/>
        <p:nvPr/>
      </p:nvGrpSpPr>
      <p:grpSpPr>
        <a:xfrm>
          <a:off x="0" y="0"/>
          <a:ext cx="0" cy="0"/>
          <a:chOff x="0" y="0"/>
          <a:chExt cx="0" cy="0"/>
        </a:xfrm>
      </p:grpSpPr>
      <p:grpSp>
        <p:nvGrpSpPr>
          <p:cNvPr id="2" name="Group 2"/>
          <p:cNvGrpSpPr/>
          <p:nvPr/>
        </p:nvGrpSpPr>
        <p:grpSpPr>
          <a:xfrm rot="5400000">
            <a:off x="8477250" y="476250"/>
            <a:ext cx="1333500" cy="18288000"/>
            <a:chOff x="0" y="0"/>
            <a:chExt cx="529889" cy="4816593"/>
          </a:xfrm>
        </p:grpSpPr>
        <p:sp>
          <p:nvSpPr>
            <p:cNvPr id="3" name="Freeform 3"/>
            <p:cNvSpPr/>
            <p:nvPr/>
          </p:nvSpPr>
          <p:spPr>
            <a:xfrm>
              <a:off x="0" y="0"/>
              <a:ext cx="529889" cy="4816592"/>
            </a:xfrm>
            <a:custGeom>
              <a:avLst/>
              <a:gdLst/>
              <a:ahLst/>
              <a:cxnLst/>
              <a:rect l="l" t="t" r="r" b="b"/>
              <a:pathLst>
                <a:path w="529889" h="4816592">
                  <a:moveTo>
                    <a:pt x="0" y="0"/>
                  </a:moveTo>
                  <a:lnTo>
                    <a:pt x="529889" y="0"/>
                  </a:lnTo>
                  <a:lnTo>
                    <a:pt x="529889" y="4816592"/>
                  </a:lnTo>
                  <a:lnTo>
                    <a:pt x="0" y="4816592"/>
                  </a:lnTo>
                  <a:close/>
                </a:path>
              </a:pathLst>
            </a:custGeom>
            <a:solidFill>
              <a:srgbClr val="BF7343"/>
            </a:solid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N" sz="1800" b="0" i="0" u="none" strike="noStrike" kern="1200" cap="none" spc="0" normalizeH="0" baseline="0" noProof="0">
                <a:ln>
                  <a:noFill/>
                </a:ln>
                <a:solidFill>
                  <a:prstClr val="black"/>
                </a:solidFill>
                <a:effectLst/>
                <a:uLnTx/>
                <a:uFillTx/>
                <a:latin typeface="Calibri"/>
                <a:ea typeface="+mn-ea"/>
                <a:cs typeface="+mn-cs"/>
              </a:endParaRPr>
            </a:p>
          </p:txBody>
        </p:sp>
        <p:sp>
          <p:nvSpPr>
            <p:cNvPr id="4" name="TextBox 4"/>
            <p:cNvSpPr txBox="1"/>
            <p:nvPr/>
          </p:nvSpPr>
          <p:spPr>
            <a:xfrm>
              <a:off x="0" y="-38100"/>
              <a:ext cx="812800" cy="850900"/>
            </a:xfrm>
            <a:prstGeom prst="rect">
              <a:avLst/>
            </a:prstGeom>
          </p:spPr>
          <p:txBody>
            <a:bodyPr lIns="50800" tIns="50800" rIns="50800" bIns="50800" rtlCol="0" anchor="ctr"/>
            <a:lstStyle/>
            <a:p>
              <a:pPr marL="0" marR="0" lvl="0" indent="0" algn="ctr" defTabSz="914400" rtl="0" eaLnBrk="1" fontAlgn="auto" latinLnBrk="0" hangingPunct="1">
                <a:lnSpc>
                  <a:spcPts val="28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grpSp>
      <p:sp>
        <p:nvSpPr>
          <p:cNvPr id="6" name="TextBox 6"/>
          <p:cNvSpPr txBox="1"/>
          <p:nvPr/>
        </p:nvSpPr>
        <p:spPr>
          <a:xfrm>
            <a:off x="1752600" y="1257300"/>
            <a:ext cx="15229577" cy="5278368"/>
          </a:xfrm>
          <a:prstGeom prst="rect">
            <a:avLst/>
          </a:prstGeom>
        </p:spPr>
        <p:txBody>
          <a:bodyPr wrap="square" lIns="0" tIns="0" rIns="0" bIns="0" rtlCol="0" anchor="t">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3500" b="1" i="0" u="none" strike="noStrike" kern="1200" cap="none" spc="0" normalizeH="0" baseline="0" noProof="0" dirty="0">
                <a:ln>
                  <a:noFill/>
                </a:ln>
                <a:solidFill>
                  <a:srgbClr val="BF7343"/>
                </a:solidFill>
                <a:effectLst/>
                <a:uLnTx/>
                <a:uFillTx/>
                <a:latin typeface="Times New Roman" panose="02020603050405020304" pitchFamily="18" charset="0"/>
                <a:ea typeface="+mn-ea"/>
                <a:cs typeface="Times New Roman" panose="02020603050405020304" pitchFamily="18" charset="0"/>
              </a:rPr>
              <a:t>Proofread and Edit: </a:t>
            </a:r>
            <a:r>
              <a:rPr kumimoji="0" lang="en-US" sz="2800" i="0" u="none" strike="noStrike" kern="1200" cap="none" spc="0" normalizeH="0" baseline="0" noProof="0" dirty="0">
                <a:ln>
                  <a:noFill/>
                </a:ln>
                <a:solidFill>
                  <a:srgbClr val="BF7343"/>
                </a:solidFill>
                <a:effectLst/>
                <a:uLnTx/>
                <a:uFillTx/>
                <a:latin typeface="Garet 2" panose="020B0604020202020204" charset="0"/>
                <a:cs typeface="Times New Roman" panose="02020603050405020304" pitchFamily="18" charset="0"/>
              </a:rPr>
              <a:t>Carefully proofread your paper for grammar, spelling, and formatting errors. Ensure that your paper flows smoothly and that your arguments are well-structured.</a:t>
            </a: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en-US" sz="3500" b="1" i="0" u="none" strike="noStrike" kern="1200" cap="none" spc="0" normalizeH="0" baseline="0" noProof="0" dirty="0">
              <a:ln>
                <a:noFill/>
              </a:ln>
              <a:solidFill>
                <a:srgbClr val="BF7343"/>
              </a:solidFill>
              <a:effectLst/>
              <a:uLnTx/>
              <a:uFillTx/>
              <a:latin typeface="Times New Roman" panose="02020603050405020304" pitchFamily="18" charset="0"/>
              <a:ea typeface="+mn-ea"/>
              <a:cs typeface="Times New Roman" panose="02020603050405020304" pitchFamily="18" charset="0"/>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3500" b="1" i="0" u="none" strike="noStrike" kern="1200" cap="none" spc="0" normalizeH="0" baseline="0" noProof="0" dirty="0">
                <a:ln>
                  <a:noFill/>
                </a:ln>
                <a:solidFill>
                  <a:srgbClr val="BF7343"/>
                </a:solidFill>
                <a:effectLst/>
                <a:uLnTx/>
                <a:uFillTx/>
                <a:latin typeface="Times New Roman" panose="02020603050405020304" pitchFamily="18" charset="0"/>
                <a:ea typeface="+mn-ea"/>
                <a:cs typeface="Times New Roman" panose="02020603050405020304" pitchFamily="18" charset="0"/>
              </a:rPr>
              <a:t>Peer Review: </a:t>
            </a:r>
            <a:r>
              <a:rPr kumimoji="0" lang="en-US" sz="2800" i="0" u="none" strike="noStrike" kern="1200" cap="none" spc="0" normalizeH="0" baseline="0" noProof="0" dirty="0">
                <a:ln>
                  <a:noFill/>
                </a:ln>
                <a:solidFill>
                  <a:srgbClr val="BF7343"/>
                </a:solidFill>
                <a:effectLst/>
                <a:uLnTx/>
                <a:uFillTx/>
                <a:latin typeface="Garet 2" panose="020B0604020202020204" charset="0"/>
                <a:cs typeface="Times New Roman" panose="02020603050405020304" pitchFamily="18" charset="0"/>
              </a:rPr>
              <a:t>Consider having someone else review your paper for feedback and suggestions.</a:t>
            </a: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en-US" sz="3500" b="1" i="0" u="none" strike="noStrike" kern="1200" cap="none" spc="0" normalizeH="0" baseline="0" noProof="0" dirty="0">
              <a:ln>
                <a:noFill/>
              </a:ln>
              <a:solidFill>
                <a:srgbClr val="BF7343"/>
              </a:solidFill>
              <a:effectLst/>
              <a:uLnTx/>
              <a:uFillTx/>
              <a:latin typeface="Times New Roman" panose="02020603050405020304" pitchFamily="18" charset="0"/>
              <a:ea typeface="+mn-ea"/>
              <a:cs typeface="Times New Roman" panose="02020603050405020304" pitchFamily="18" charset="0"/>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3500" b="1" i="0" u="none" strike="noStrike" kern="1200" cap="none" spc="0" normalizeH="0" baseline="0" noProof="0" dirty="0">
                <a:ln>
                  <a:noFill/>
                </a:ln>
                <a:solidFill>
                  <a:srgbClr val="BF7343"/>
                </a:solidFill>
                <a:effectLst/>
                <a:uLnTx/>
                <a:uFillTx/>
                <a:latin typeface="Times New Roman" panose="02020603050405020304" pitchFamily="18" charset="0"/>
                <a:ea typeface="+mn-ea"/>
                <a:cs typeface="Times New Roman" panose="02020603050405020304" pitchFamily="18" charset="0"/>
              </a:rPr>
              <a:t>Finalize and Submit: </a:t>
            </a:r>
            <a:r>
              <a:rPr kumimoji="0" lang="en-US" sz="2800" i="0" u="none" strike="noStrike" kern="1200" cap="none" spc="0" normalizeH="0" baseline="0" noProof="0" dirty="0">
                <a:ln>
                  <a:noFill/>
                </a:ln>
                <a:solidFill>
                  <a:srgbClr val="BF7343"/>
                </a:solidFill>
                <a:effectLst/>
                <a:uLnTx/>
                <a:uFillTx/>
                <a:latin typeface="Garet 2" panose="020B0604020202020204" charset="0"/>
                <a:cs typeface="Times New Roman" panose="02020603050405020304" pitchFamily="18" charset="0"/>
              </a:rPr>
              <a:t>Make any necessary revisions based on feedback. Format your paper according to the seminar's guidelines and requirements. Submit your paper by the specified deadline. Adhere to the seminar's specific requirements, such as formatting, length, and citation style. </a:t>
            </a:r>
          </a:p>
        </p:txBody>
      </p:sp>
    </p:spTree>
    <p:extLst>
      <p:ext uri="{BB962C8B-B14F-4D97-AF65-F5344CB8AC3E}">
        <p14:creationId xmlns:p14="http://schemas.microsoft.com/office/powerpoint/2010/main" val="390380129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rot="-10800000" flipH="1">
            <a:off x="0" y="-116114"/>
            <a:ext cx="18288000" cy="1485900"/>
            <a:chOff x="0" y="0"/>
            <a:chExt cx="529889" cy="2709333"/>
          </a:xfrm>
        </p:grpSpPr>
        <p:sp>
          <p:nvSpPr>
            <p:cNvPr id="3" name="Freeform 3"/>
            <p:cNvSpPr/>
            <p:nvPr/>
          </p:nvSpPr>
          <p:spPr>
            <a:xfrm>
              <a:off x="0" y="0"/>
              <a:ext cx="529889" cy="2709333"/>
            </a:xfrm>
            <a:custGeom>
              <a:avLst/>
              <a:gdLst/>
              <a:ahLst/>
              <a:cxnLst/>
              <a:rect l="l" t="t" r="r" b="b"/>
              <a:pathLst>
                <a:path w="529889" h="2709333">
                  <a:moveTo>
                    <a:pt x="0" y="0"/>
                  </a:moveTo>
                  <a:lnTo>
                    <a:pt x="529889" y="0"/>
                  </a:lnTo>
                  <a:lnTo>
                    <a:pt x="529889" y="2709333"/>
                  </a:lnTo>
                  <a:lnTo>
                    <a:pt x="0" y="2709333"/>
                  </a:lnTo>
                  <a:close/>
                </a:path>
              </a:pathLst>
            </a:custGeom>
            <a:solidFill>
              <a:srgbClr val="6B705C"/>
            </a:solid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N" sz="1800" b="0" i="0" u="none" strike="noStrike" kern="1200" cap="none" spc="0" normalizeH="0" baseline="0" noProof="0">
                <a:ln>
                  <a:noFill/>
                </a:ln>
                <a:solidFill>
                  <a:prstClr val="black"/>
                </a:solidFill>
                <a:effectLst/>
                <a:uLnTx/>
                <a:uFillTx/>
                <a:latin typeface="Calibri"/>
                <a:ea typeface="+mn-ea"/>
                <a:cs typeface="+mn-cs"/>
              </a:endParaRPr>
            </a:p>
          </p:txBody>
        </p:sp>
        <p:sp>
          <p:nvSpPr>
            <p:cNvPr id="4" name="TextBox 4"/>
            <p:cNvSpPr txBox="1"/>
            <p:nvPr/>
          </p:nvSpPr>
          <p:spPr>
            <a:xfrm>
              <a:off x="0" y="-38100"/>
              <a:ext cx="812800" cy="850900"/>
            </a:xfrm>
            <a:prstGeom prst="rect">
              <a:avLst/>
            </a:prstGeom>
          </p:spPr>
          <p:txBody>
            <a:bodyPr lIns="50800" tIns="50800" rIns="50800" bIns="50800" rtlCol="0" anchor="ctr"/>
            <a:lstStyle/>
            <a:p>
              <a:pPr marL="0" marR="0" lvl="0" indent="0" algn="ctr" defTabSz="914400" rtl="0" eaLnBrk="1" fontAlgn="auto" latinLnBrk="0" hangingPunct="1">
                <a:lnSpc>
                  <a:spcPts val="28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grpSp>
      <p:sp>
        <p:nvSpPr>
          <p:cNvPr id="8" name="TextBox 8"/>
          <p:cNvSpPr txBox="1"/>
          <p:nvPr/>
        </p:nvSpPr>
        <p:spPr>
          <a:xfrm>
            <a:off x="1776680" y="3042034"/>
            <a:ext cx="14734638" cy="5886227"/>
          </a:xfrm>
          <a:prstGeom prst="rect">
            <a:avLst/>
          </a:prstGeom>
        </p:spPr>
        <p:txBody>
          <a:bodyPr lIns="0" tIns="0" rIns="0" bIns="0" rtlCol="0" anchor="t">
            <a:spAutoFit/>
          </a:bodyPr>
          <a:lstStyle/>
          <a:p>
            <a:pPr marL="0" marR="0" lvl="0" indent="0" algn="just" defTabSz="914400" rtl="0" eaLnBrk="1" fontAlgn="auto" latinLnBrk="0" hangingPunct="1">
              <a:lnSpc>
                <a:spcPts val="4550"/>
              </a:lnSpc>
              <a:spcBef>
                <a:spcPts val="0"/>
              </a:spcBef>
              <a:spcAft>
                <a:spcPts val="0"/>
              </a:spcAft>
              <a:buClrTx/>
              <a:buSzTx/>
              <a:buFontTx/>
              <a:buNone/>
              <a:tabLst/>
              <a:defRPr/>
            </a:pPr>
            <a:r>
              <a:rPr kumimoji="0" lang="en-US" sz="3200" b="1" i="0" u="none" strike="noStrike" kern="1200" cap="none" spc="0" normalizeH="0" baseline="0" noProof="0" dirty="0">
                <a:ln>
                  <a:noFill/>
                </a:ln>
                <a:solidFill>
                  <a:srgbClr val="6B705C"/>
                </a:solidFill>
                <a:effectLst/>
                <a:uLnTx/>
                <a:uFillTx/>
                <a:latin typeface="Garet 2"/>
                <a:ea typeface="+mn-ea"/>
                <a:cs typeface="+mn-cs"/>
              </a:rPr>
              <a:t>Publication ethics in academic writing refer to the set of principles and standards that guide the conduct of researchers, authors, editors, and publishers in the process of producing and disseminating scholarly publications, including research papers, articles, books, and other academic works. </a:t>
            </a:r>
          </a:p>
          <a:p>
            <a:pPr marL="0" marR="0" lvl="0" indent="0" algn="just" defTabSz="914400" rtl="0" eaLnBrk="1" fontAlgn="auto" latinLnBrk="0" hangingPunct="1">
              <a:lnSpc>
                <a:spcPts val="4550"/>
              </a:lnSpc>
              <a:spcBef>
                <a:spcPts val="0"/>
              </a:spcBef>
              <a:spcAft>
                <a:spcPts val="0"/>
              </a:spcAft>
              <a:buClrTx/>
              <a:buSzTx/>
              <a:buFontTx/>
              <a:buNone/>
              <a:tabLst/>
              <a:defRPr/>
            </a:pPr>
            <a:endParaRPr lang="en-US" sz="3200" b="1" dirty="0">
              <a:solidFill>
                <a:srgbClr val="6B705C"/>
              </a:solidFill>
              <a:latin typeface="Garet 2"/>
            </a:endParaRPr>
          </a:p>
          <a:p>
            <a:pPr marL="0" marR="0" lvl="0" indent="0" algn="just" defTabSz="914400" rtl="0" eaLnBrk="1" fontAlgn="auto" latinLnBrk="0" hangingPunct="1">
              <a:lnSpc>
                <a:spcPts val="4550"/>
              </a:lnSpc>
              <a:spcBef>
                <a:spcPts val="0"/>
              </a:spcBef>
              <a:spcAft>
                <a:spcPts val="0"/>
              </a:spcAft>
              <a:buClrTx/>
              <a:buSzTx/>
              <a:buFontTx/>
              <a:buNone/>
              <a:tabLst/>
              <a:defRPr/>
            </a:pPr>
            <a:r>
              <a:rPr kumimoji="0" lang="en-US" sz="3200" b="1" i="0" u="none" strike="noStrike" kern="1200" cap="none" spc="0" normalizeH="0" baseline="0" noProof="0" dirty="0">
                <a:ln>
                  <a:noFill/>
                </a:ln>
                <a:solidFill>
                  <a:srgbClr val="6B705C"/>
                </a:solidFill>
                <a:effectLst/>
                <a:uLnTx/>
                <a:uFillTx/>
                <a:latin typeface="Garet 2"/>
                <a:ea typeface="+mn-ea"/>
                <a:cs typeface="+mn-cs"/>
              </a:rPr>
              <a:t>Adhering to publication ethics is essential to maintain the integrity, credibility, and trustworthiness of the academic publishing process.</a:t>
            </a:r>
            <a:endParaRPr kumimoji="0" lang="en-US" sz="3500" b="0" i="0" u="none" strike="noStrike" kern="1200" cap="none" spc="0" normalizeH="0" baseline="0" noProof="0" dirty="0">
              <a:ln>
                <a:noFill/>
              </a:ln>
              <a:solidFill>
                <a:srgbClr val="6B705C"/>
              </a:solidFill>
              <a:effectLst/>
              <a:uLnTx/>
              <a:uFillTx/>
              <a:latin typeface="Garet 2"/>
              <a:ea typeface="+mn-ea"/>
              <a:cs typeface="+mn-cs"/>
            </a:endParaRPr>
          </a:p>
          <a:p>
            <a:pPr marL="0" marR="0" lvl="0" indent="0" algn="l" defTabSz="914400" rtl="0" eaLnBrk="1" fontAlgn="auto" latinLnBrk="0" hangingPunct="1">
              <a:lnSpc>
                <a:spcPts val="4550"/>
              </a:lnSpc>
              <a:spcBef>
                <a:spcPts val="0"/>
              </a:spcBef>
              <a:spcAft>
                <a:spcPts val="0"/>
              </a:spcAft>
              <a:buClrTx/>
              <a:buSzTx/>
              <a:buFontTx/>
              <a:buNone/>
              <a:tabLst/>
              <a:defRPr/>
            </a:pPr>
            <a:endParaRPr kumimoji="0" lang="en-US" sz="3500" b="0" i="0" u="none" strike="noStrike" kern="1200" cap="none" spc="0" normalizeH="0" baseline="0" noProof="0" dirty="0">
              <a:ln>
                <a:noFill/>
              </a:ln>
              <a:solidFill>
                <a:srgbClr val="6B705C"/>
              </a:solidFill>
              <a:effectLst/>
              <a:uLnTx/>
              <a:uFillTx/>
              <a:latin typeface="Garet 2"/>
              <a:ea typeface="+mn-ea"/>
              <a:cs typeface="+mn-cs"/>
            </a:endParaRPr>
          </a:p>
        </p:txBody>
      </p:sp>
      <p:sp>
        <p:nvSpPr>
          <p:cNvPr id="9" name="Freeform 9"/>
          <p:cNvSpPr/>
          <p:nvPr/>
        </p:nvSpPr>
        <p:spPr>
          <a:xfrm>
            <a:off x="8531673" y="661136"/>
            <a:ext cx="1224653" cy="1224653"/>
          </a:xfrm>
          <a:custGeom>
            <a:avLst/>
            <a:gdLst/>
            <a:ahLst/>
            <a:cxnLst/>
            <a:rect l="l" t="t" r="r" b="b"/>
            <a:pathLst>
              <a:path w="1224653" h="1224653">
                <a:moveTo>
                  <a:pt x="0" y="0"/>
                </a:moveTo>
                <a:lnTo>
                  <a:pt x="1224653" y="0"/>
                </a:lnTo>
                <a:lnTo>
                  <a:pt x="1224653" y="1224653"/>
                </a:lnTo>
                <a:lnTo>
                  <a:pt x="0" y="1224653"/>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N" sz="1800" b="0" i="0" u="none" strike="noStrike" kern="1200" cap="none" spc="0" normalizeH="0" baseline="0" noProof="0">
              <a:ln>
                <a:noFill/>
              </a:ln>
              <a:solidFill>
                <a:prstClr val="black"/>
              </a:solidFill>
              <a:effectLst/>
              <a:uLnTx/>
              <a:uFillTx/>
              <a:latin typeface="Calibri"/>
              <a:ea typeface="+mn-ea"/>
              <a:cs typeface="+mn-cs"/>
            </a:endParaRPr>
          </a:p>
        </p:txBody>
      </p:sp>
      <p:sp>
        <p:nvSpPr>
          <p:cNvPr id="5" name="TextBox 4">
            <a:extLst>
              <a:ext uri="{FF2B5EF4-FFF2-40B4-BE49-F238E27FC236}">
                <a16:creationId xmlns:a16="http://schemas.microsoft.com/office/drawing/2014/main" id="{1D7D87B1-83C4-B476-3CA7-D1D73DD6EA22}"/>
              </a:ext>
            </a:extLst>
          </p:cNvPr>
          <p:cNvSpPr txBox="1"/>
          <p:nvPr/>
        </p:nvSpPr>
        <p:spPr>
          <a:xfrm>
            <a:off x="1981200" y="342900"/>
            <a:ext cx="14097000" cy="923330"/>
          </a:xfrm>
          <a:prstGeom prst="rect">
            <a:avLst/>
          </a:prstGeom>
          <a:noFill/>
        </p:spPr>
        <p:txBody>
          <a:bodyPr wrap="square" rtlCol="0">
            <a:spAutoFit/>
          </a:bodyPr>
          <a:lstStyle/>
          <a:p>
            <a:pPr algn="ctr"/>
            <a:r>
              <a:rPr lang="en-US" sz="5400" dirty="0">
                <a:latin typeface="Arial Black" panose="020B0A04020102020204" pitchFamily="34" charset="0"/>
              </a:rPr>
              <a:t>What are Publication Ethics? </a:t>
            </a:r>
            <a:endParaRPr lang="en-IN" sz="5400" dirty="0">
              <a:latin typeface="Arial Black" panose="020B0A04020102020204" pitchFamily="34" charset="0"/>
            </a:endParaRPr>
          </a:p>
        </p:txBody>
      </p:sp>
    </p:spTree>
    <p:extLst>
      <p:ext uri="{BB962C8B-B14F-4D97-AF65-F5344CB8AC3E}">
        <p14:creationId xmlns:p14="http://schemas.microsoft.com/office/powerpoint/2010/main" val="320102202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rot="-10800000" flipH="1">
            <a:off x="0" y="-94492"/>
            <a:ext cx="18288000" cy="2113791"/>
            <a:chOff x="0" y="0"/>
            <a:chExt cx="529889" cy="2709333"/>
          </a:xfrm>
        </p:grpSpPr>
        <p:sp>
          <p:nvSpPr>
            <p:cNvPr id="3" name="Freeform 3"/>
            <p:cNvSpPr/>
            <p:nvPr/>
          </p:nvSpPr>
          <p:spPr>
            <a:xfrm>
              <a:off x="0" y="0"/>
              <a:ext cx="529889" cy="2709333"/>
            </a:xfrm>
            <a:custGeom>
              <a:avLst/>
              <a:gdLst/>
              <a:ahLst/>
              <a:cxnLst/>
              <a:rect l="l" t="t" r="r" b="b"/>
              <a:pathLst>
                <a:path w="529889" h="2709333">
                  <a:moveTo>
                    <a:pt x="0" y="0"/>
                  </a:moveTo>
                  <a:lnTo>
                    <a:pt x="529889" y="0"/>
                  </a:lnTo>
                  <a:lnTo>
                    <a:pt x="529889" y="2709333"/>
                  </a:lnTo>
                  <a:lnTo>
                    <a:pt x="0" y="2709333"/>
                  </a:lnTo>
                  <a:close/>
                </a:path>
              </a:pathLst>
            </a:custGeom>
            <a:solidFill>
              <a:srgbClr val="6B705C"/>
            </a:solid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N" sz="1800" b="0" i="0" u="none" strike="noStrike" kern="1200" cap="none" spc="0" normalizeH="0" baseline="0" noProof="0">
                <a:ln>
                  <a:noFill/>
                </a:ln>
                <a:solidFill>
                  <a:prstClr val="black"/>
                </a:solidFill>
                <a:effectLst/>
                <a:uLnTx/>
                <a:uFillTx/>
                <a:latin typeface="Calibri"/>
                <a:ea typeface="+mn-ea"/>
                <a:cs typeface="+mn-cs"/>
              </a:endParaRPr>
            </a:p>
          </p:txBody>
        </p:sp>
        <p:sp>
          <p:nvSpPr>
            <p:cNvPr id="4" name="TextBox 4"/>
            <p:cNvSpPr txBox="1"/>
            <p:nvPr/>
          </p:nvSpPr>
          <p:spPr>
            <a:xfrm>
              <a:off x="0" y="-38100"/>
              <a:ext cx="812800" cy="850900"/>
            </a:xfrm>
            <a:prstGeom prst="rect">
              <a:avLst/>
            </a:prstGeom>
          </p:spPr>
          <p:txBody>
            <a:bodyPr lIns="50800" tIns="50800" rIns="50800" bIns="50800" rtlCol="0" anchor="ctr"/>
            <a:lstStyle/>
            <a:p>
              <a:pPr marL="0" marR="0" lvl="0" indent="0" algn="ctr" defTabSz="914400" rtl="0" eaLnBrk="1" fontAlgn="auto" latinLnBrk="0" hangingPunct="1">
                <a:lnSpc>
                  <a:spcPts val="28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grpSp>
      <p:sp>
        <p:nvSpPr>
          <p:cNvPr id="8" name="TextBox 8"/>
          <p:cNvSpPr txBox="1"/>
          <p:nvPr/>
        </p:nvSpPr>
        <p:spPr>
          <a:xfrm>
            <a:off x="1034153" y="2628900"/>
            <a:ext cx="16535400" cy="6476132"/>
          </a:xfrm>
          <a:prstGeom prst="rect">
            <a:avLst/>
          </a:prstGeom>
        </p:spPr>
        <p:txBody>
          <a:bodyPr wrap="square" lIns="0" tIns="0" rIns="0" bIns="0" rtlCol="0" anchor="t">
            <a:spAutoFit/>
          </a:bodyPr>
          <a:lstStyle/>
          <a:p>
            <a:pPr marL="0" marR="0" lvl="0" indent="0" algn="just" defTabSz="914400" rtl="0" eaLnBrk="1" fontAlgn="auto" latinLnBrk="0" hangingPunct="1">
              <a:lnSpc>
                <a:spcPts val="4550"/>
              </a:lnSpc>
              <a:spcBef>
                <a:spcPts val="0"/>
              </a:spcBef>
              <a:spcAft>
                <a:spcPts val="0"/>
              </a:spcAft>
              <a:buClrTx/>
              <a:buSzTx/>
              <a:buFontTx/>
              <a:buNone/>
              <a:tabLst/>
              <a:defRPr/>
            </a:pPr>
            <a:r>
              <a:rPr kumimoji="0" lang="en-US" sz="3200" b="1" i="0" u="none" strike="noStrike" kern="1200" cap="none" spc="0" normalizeH="0" baseline="0" noProof="0" dirty="0">
                <a:ln>
                  <a:noFill/>
                </a:ln>
                <a:solidFill>
                  <a:srgbClr val="6B705C"/>
                </a:solidFill>
                <a:effectLst/>
                <a:uLnTx/>
                <a:uFillTx/>
                <a:latin typeface="Garet 2"/>
                <a:ea typeface="+mn-ea"/>
                <a:cs typeface="+mn-cs"/>
              </a:rPr>
              <a:t>Authorship and Contributorship: </a:t>
            </a:r>
            <a:r>
              <a:rPr kumimoji="0" lang="en-US" sz="2800" i="0" u="none" strike="noStrike" kern="1200" cap="none" spc="0" normalizeH="0" baseline="0" noProof="0" dirty="0">
                <a:ln>
                  <a:noFill/>
                </a:ln>
                <a:solidFill>
                  <a:srgbClr val="6B705C"/>
                </a:solidFill>
                <a:effectLst/>
                <a:uLnTx/>
                <a:uFillTx/>
                <a:latin typeface="Times New Roman" panose="02020603050405020304" pitchFamily="18" charset="0"/>
                <a:cs typeface="Times New Roman" panose="02020603050405020304" pitchFamily="18" charset="0"/>
              </a:rPr>
              <a:t>All individuals who have made substantial contributions to the research should be listed as authors. Proper acknowledgements should be given to all contributors and honorary authorship should be avoided. </a:t>
            </a:r>
          </a:p>
          <a:p>
            <a:pPr marL="0" marR="0" lvl="0" indent="0" algn="just" defTabSz="914400" rtl="0" eaLnBrk="1" fontAlgn="auto" latinLnBrk="0" hangingPunct="1">
              <a:lnSpc>
                <a:spcPts val="4550"/>
              </a:lnSpc>
              <a:spcBef>
                <a:spcPts val="0"/>
              </a:spcBef>
              <a:spcAft>
                <a:spcPts val="0"/>
              </a:spcAft>
              <a:buClrTx/>
              <a:buSzTx/>
              <a:buFontTx/>
              <a:buNone/>
              <a:tabLst/>
              <a:defRPr/>
            </a:pPr>
            <a:endParaRPr kumimoji="0" lang="en-US" sz="2800" i="0" u="none" strike="noStrike" kern="1200" cap="none" spc="0" normalizeH="0" baseline="0" noProof="0" dirty="0">
              <a:ln>
                <a:noFill/>
              </a:ln>
              <a:solidFill>
                <a:srgbClr val="6B705C"/>
              </a:solidFill>
              <a:effectLst/>
              <a:uLnTx/>
              <a:uFillTx/>
              <a:latin typeface="Times New Roman" panose="02020603050405020304" pitchFamily="18" charset="0"/>
              <a:cs typeface="Times New Roman" panose="02020603050405020304" pitchFamily="18" charset="0"/>
            </a:endParaRPr>
          </a:p>
          <a:p>
            <a:pPr marL="0" marR="0" lvl="0" indent="0" algn="just" defTabSz="914400" rtl="0" eaLnBrk="1" fontAlgn="auto" latinLnBrk="0" hangingPunct="1">
              <a:lnSpc>
                <a:spcPts val="4550"/>
              </a:lnSpc>
              <a:spcBef>
                <a:spcPts val="0"/>
              </a:spcBef>
              <a:spcAft>
                <a:spcPts val="0"/>
              </a:spcAft>
              <a:buClrTx/>
              <a:buSzTx/>
              <a:buFontTx/>
              <a:buNone/>
              <a:tabLst/>
              <a:defRPr/>
            </a:pPr>
            <a:r>
              <a:rPr kumimoji="0" lang="en-US" sz="3200" b="1" i="0" u="none" strike="noStrike" kern="1200" cap="none" spc="0" normalizeH="0" baseline="0" noProof="0" dirty="0">
                <a:ln>
                  <a:noFill/>
                </a:ln>
                <a:solidFill>
                  <a:srgbClr val="6B705C"/>
                </a:solidFill>
                <a:effectLst/>
                <a:uLnTx/>
                <a:uFillTx/>
                <a:latin typeface="Garet 2"/>
                <a:ea typeface="+mn-ea"/>
                <a:cs typeface="+mn-cs"/>
              </a:rPr>
              <a:t>Plagiarism: </a:t>
            </a:r>
            <a:r>
              <a:rPr kumimoji="0" lang="en-US" sz="2800" i="0" u="none" strike="noStrike" kern="1200" cap="none" spc="0" normalizeH="0" baseline="0" noProof="0" dirty="0">
                <a:ln>
                  <a:noFill/>
                </a:ln>
                <a:solidFill>
                  <a:srgbClr val="6B705C"/>
                </a:solidFill>
                <a:effectLst/>
                <a:uLnTx/>
                <a:uFillTx/>
                <a:latin typeface="Times New Roman" panose="02020603050405020304" pitchFamily="18" charset="0"/>
                <a:cs typeface="Times New Roman" panose="02020603050405020304" pitchFamily="18" charset="0"/>
              </a:rPr>
              <a:t>Authors should ensure that their work is original and properly cited. Copying or closely paraphrasing the work of others without appropriate attribution is considered plagiarism and is unacceptable.</a:t>
            </a:r>
          </a:p>
          <a:p>
            <a:pPr marL="0" marR="0" lvl="0" indent="0" algn="just" defTabSz="914400" rtl="0" eaLnBrk="1" fontAlgn="auto" latinLnBrk="0" hangingPunct="1">
              <a:lnSpc>
                <a:spcPts val="4550"/>
              </a:lnSpc>
              <a:spcBef>
                <a:spcPts val="0"/>
              </a:spcBef>
              <a:spcAft>
                <a:spcPts val="0"/>
              </a:spcAft>
              <a:buClrTx/>
              <a:buSzTx/>
              <a:buFontTx/>
              <a:buNone/>
              <a:tabLst/>
              <a:defRPr/>
            </a:pPr>
            <a:endParaRPr kumimoji="0" lang="en-US" sz="2800" i="0" u="none" strike="noStrike" kern="1200" cap="none" spc="0" normalizeH="0" baseline="0" noProof="0" dirty="0">
              <a:ln>
                <a:noFill/>
              </a:ln>
              <a:solidFill>
                <a:srgbClr val="6B705C"/>
              </a:solidFill>
              <a:effectLst/>
              <a:uLnTx/>
              <a:uFillTx/>
              <a:latin typeface="Times New Roman" panose="02020603050405020304" pitchFamily="18" charset="0"/>
              <a:cs typeface="Times New Roman" panose="02020603050405020304" pitchFamily="18" charset="0"/>
            </a:endParaRPr>
          </a:p>
          <a:p>
            <a:pPr marL="0" marR="0" lvl="0" indent="0" algn="just" defTabSz="914400" rtl="0" eaLnBrk="1" fontAlgn="auto" latinLnBrk="0" hangingPunct="1">
              <a:lnSpc>
                <a:spcPts val="4550"/>
              </a:lnSpc>
              <a:spcBef>
                <a:spcPts val="0"/>
              </a:spcBef>
              <a:spcAft>
                <a:spcPts val="0"/>
              </a:spcAft>
              <a:buClrTx/>
              <a:buSzTx/>
              <a:buFontTx/>
              <a:buNone/>
              <a:tabLst/>
              <a:defRPr/>
            </a:pPr>
            <a:r>
              <a:rPr kumimoji="0" lang="en-US" sz="3200" b="1" i="0" u="none" strike="noStrike" kern="1200" cap="none" spc="0" normalizeH="0" baseline="0" noProof="0" dirty="0">
                <a:ln>
                  <a:noFill/>
                </a:ln>
                <a:solidFill>
                  <a:srgbClr val="6B705C"/>
                </a:solidFill>
                <a:effectLst/>
                <a:uLnTx/>
                <a:uFillTx/>
                <a:latin typeface="Garet 2"/>
                <a:ea typeface="+mn-ea"/>
                <a:cs typeface="+mn-cs"/>
              </a:rPr>
              <a:t>Data and Research Integrity: </a:t>
            </a:r>
            <a:r>
              <a:rPr kumimoji="0" lang="en-US" sz="2800" i="0" u="none" strike="noStrike" kern="1200" cap="none" spc="0" normalizeH="0" baseline="0" noProof="0" dirty="0">
                <a:ln>
                  <a:noFill/>
                </a:ln>
                <a:solidFill>
                  <a:srgbClr val="6B705C"/>
                </a:solidFill>
                <a:effectLst/>
                <a:uLnTx/>
                <a:uFillTx/>
                <a:latin typeface="Times New Roman" panose="02020603050405020304" pitchFamily="18" charset="0"/>
                <a:cs typeface="Times New Roman" panose="02020603050405020304" pitchFamily="18" charset="0"/>
              </a:rPr>
              <a:t>Researchers must accurately report their methods, results, and findings, even if they do not support the expected outcomes. Authors should be prepared to provide access to the data that underlies their research, and data should be retained for a reasonable period.</a:t>
            </a:r>
          </a:p>
          <a:p>
            <a:pPr marL="0" marR="0" lvl="0" indent="0" algn="l" defTabSz="914400" rtl="0" eaLnBrk="1" fontAlgn="auto" latinLnBrk="0" hangingPunct="1">
              <a:lnSpc>
                <a:spcPts val="4550"/>
              </a:lnSpc>
              <a:spcBef>
                <a:spcPts val="0"/>
              </a:spcBef>
              <a:spcAft>
                <a:spcPts val="0"/>
              </a:spcAft>
              <a:buClrTx/>
              <a:buSzTx/>
              <a:buFontTx/>
              <a:buNone/>
              <a:tabLst/>
              <a:defRPr/>
            </a:pPr>
            <a:endParaRPr kumimoji="0" lang="en-US" sz="3500" b="0" i="0" u="none" strike="noStrike" kern="1200" cap="none" spc="0" normalizeH="0" baseline="0" noProof="0" dirty="0">
              <a:ln>
                <a:noFill/>
              </a:ln>
              <a:solidFill>
                <a:srgbClr val="6B705C"/>
              </a:solidFill>
              <a:effectLst/>
              <a:uLnTx/>
              <a:uFillTx/>
              <a:latin typeface="Garet 2"/>
              <a:ea typeface="+mn-ea"/>
              <a:cs typeface="+mn-cs"/>
            </a:endParaRPr>
          </a:p>
        </p:txBody>
      </p:sp>
      <p:sp>
        <p:nvSpPr>
          <p:cNvPr id="9" name="Freeform 9"/>
          <p:cNvSpPr/>
          <p:nvPr/>
        </p:nvSpPr>
        <p:spPr>
          <a:xfrm>
            <a:off x="8077200" y="437239"/>
            <a:ext cx="1224653" cy="1224653"/>
          </a:xfrm>
          <a:custGeom>
            <a:avLst/>
            <a:gdLst/>
            <a:ahLst/>
            <a:cxnLst/>
            <a:rect l="l" t="t" r="r" b="b"/>
            <a:pathLst>
              <a:path w="1224653" h="1224653">
                <a:moveTo>
                  <a:pt x="0" y="0"/>
                </a:moveTo>
                <a:lnTo>
                  <a:pt x="1224653" y="0"/>
                </a:lnTo>
                <a:lnTo>
                  <a:pt x="1224653" y="1224653"/>
                </a:lnTo>
                <a:lnTo>
                  <a:pt x="0" y="1224653"/>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N" sz="1800" b="0" i="0" u="none" strike="noStrike" kern="1200" cap="none" spc="0" normalizeH="0" baseline="0" noProof="0">
              <a:ln>
                <a:noFill/>
              </a:ln>
              <a:solidFill>
                <a:prstClr val="black"/>
              </a:solidFill>
              <a:effectLst/>
              <a:uLnTx/>
              <a:uFillTx/>
              <a:latin typeface="Calibri"/>
              <a:ea typeface="+mn-ea"/>
              <a:cs typeface="+mn-cs"/>
            </a:endParaRPr>
          </a:p>
        </p:txBody>
      </p:sp>
      <p:sp>
        <p:nvSpPr>
          <p:cNvPr id="5" name="TextBox 4">
            <a:extLst>
              <a:ext uri="{FF2B5EF4-FFF2-40B4-BE49-F238E27FC236}">
                <a16:creationId xmlns:a16="http://schemas.microsoft.com/office/drawing/2014/main" id="{1500EC85-2AF4-DACB-1E3F-BBC1C139553C}"/>
              </a:ext>
            </a:extLst>
          </p:cNvPr>
          <p:cNvSpPr txBox="1"/>
          <p:nvPr/>
        </p:nvSpPr>
        <p:spPr>
          <a:xfrm>
            <a:off x="3429000" y="116117"/>
            <a:ext cx="11277600" cy="1938992"/>
          </a:xfrm>
          <a:prstGeom prst="rect">
            <a:avLst/>
          </a:prstGeom>
          <a:noFill/>
        </p:spPr>
        <p:txBody>
          <a:bodyPr wrap="square" rtlCol="0">
            <a:spAutoFit/>
          </a:bodyPr>
          <a:lstStyle/>
          <a:p>
            <a:pPr algn="ctr"/>
            <a:r>
              <a:rPr lang="en-US" sz="6000" dirty="0">
                <a:latin typeface="Arial Black" panose="020B0A04020102020204" pitchFamily="34" charset="0"/>
              </a:rPr>
              <a:t>Aspects of Publication Ethics</a:t>
            </a:r>
            <a:endParaRPr lang="en-IN" sz="6000" dirty="0">
              <a:latin typeface="Arial Black" panose="020B0A04020102020204" pitchFamily="34" charset="0"/>
            </a:endParaRPr>
          </a:p>
        </p:txBody>
      </p:sp>
    </p:spTree>
    <p:extLst>
      <p:ext uri="{BB962C8B-B14F-4D97-AF65-F5344CB8AC3E}">
        <p14:creationId xmlns:p14="http://schemas.microsoft.com/office/powerpoint/2010/main" val="32108939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F8F5ED"/>
        </a:solidFill>
        <a:effectLst/>
      </p:bgPr>
    </p:bg>
    <p:spTree>
      <p:nvGrpSpPr>
        <p:cNvPr id="1" name=""/>
        <p:cNvGrpSpPr/>
        <p:nvPr/>
      </p:nvGrpSpPr>
      <p:grpSpPr>
        <a:xfrm>
          <a:off x="0" y="0"/>
          <a:ext cx="0" cy="0"/>
          <a:chOff x="0" y="0"/>
          <a:chExt cx="0" cy="0"/>
        </a:xfrm>
      </p:grpSpPr>
      <p:grpSp>
        <p:nvGrpSpPr>
          <p:cNvPr id="2" name="Group 2"/>
          <p:cNvGrpSpPr/>
          <p:nvPr/>
        </p:nvGrpSpPr>
        <p:grpSpPr>
          <a:xfrm rot="-10800000">
            <a:off x="0" y="0"/>
            <a:ext cx="2011924" cy="10287000"/>
            <a:chOff x="0" y="0"/>
            <a:chExt cx="529889" cy="2709333"/>
          </a:xfrm>
        </p:grpSpPr>
        <p:sp>
          <p:nvSpPr>
            <p:cNvPr id="3" name="Freeform 3"/>
            <p:cNvSpPr/>
            <p:nvPr/>
          </p:nvSpPr>
          <p:spPr>
            <a:xfrm>
              <a:off x="0" y="0"/>
              <a:ext cx="529889" cy="2709333"/>
            </a:xfrm>
            <a:custGeom>
              <a:avLst/>
              <a:gdLst/>
              <a:ahLst/>
              <a:cxnLst/>
              <a:rect l="l" t="t" r="r" b="b"/>
              <a:pathLst>
                <a:path w="529889" h="2709333">
                  <a:moveTo>
                    <a:pt x="0" y="0"/>
                  </a:moveTo>
                  <a:lnTo>
                    <a:pt x="529889" y="0"/>
                  </a:lnTo>
                  <a:lnTo>
                    <a:pt x="529889" y="2709333"/>
                  </a:lnTo>
                  <a:lnTo>
                    <a:pt x="0" y="2709333"/>
                  </a:lnTo>
                  <a:close/>
                </a:path>
              </a:pathLst>
            </a:custGeom>
            <a:solidFill>
              <a:srgbClr val="6B705C"/>
            </a:solidFill>
          </p:spPr>
          <p:txBody>
            <a:bodyPr/>
            <a:lstStyle/>
            <a:p>
              <a:endParaRPr lang="en-IN"/>
            </a:p>
          </p:txBody>
        </p:sp>
        <p:sp>
          <p:nvSpPr>
            <p:cNvPr id="4" name="TextBox 4"/>
            <p:cNvSpPr txBox="1"/>
            <p:nvPr/>
          </p:nvSpPr>
          <p:spPr>
            <a:xfrm>
              <a:off x="0" y="-38100"/>
              <a:ext cx="812800" cy="850900"/>
            </a:xfrm>
            <a:prstGeom prst="rect">
              <a:avLst/>
            </a:prstGeom>
          </p:spPr>
          <p:txBody>
            <a:bodyPr lIns="50800" tIns="50800" rIns="50800" bIns="50800" rtlCol="0" anchor="ctr"/>
            <a:lstStyle/>
            <a:p>
              <a:pPr algn="ctr">
                <a:lnSpc>
                  <a:spcPts val="2800"/>
                </a:lnSpc>
              </a:pPr>
              <a:endParaRPr/>
            </a:p>
          </p:txBody>
        </p:sp>
      </p:grpSp>
      <p:sp>
        <p:nvSpPr>
          <p:cNvPr id="5" name="TextBox 5"/>
          <p:cNvSpPr txBox="1"/>
          <p:nvPr/>
        </p:nvSpPr>
        <p:spPr>
          <a:xfrm>
            <a:off x="2979426" y="790575"/>
            <a:ext cx="13403573" cy="1880323"/>
          </a:xfrm>
          <a:prstGeom prst="rect">
            <a:avLst/>
          </a:prstGeom>
        </p:spPr>
        <p:txBody>
          <a:bodyPr wrap="square" lIns="0" tIns="0" rIns="0" bIns="0" rtlCol="0" anchor="t">
            <a:spAutoFit/>
          </a:bodyPr>
          <a:lstStyle/>
          <a:p>
            <a:pPr>
              <a:lnSpc>
                <a:spcPts val="16800"/>
              </a:lnSpc>
            </a:pPr>
            <a:r>
              <a:rPr lang="en-US" sz="8800" dirty="0">
                <a:solidFill>
                  <a:srgbClr val="6B705C"/>
                </a:solidFill>
                <a:latin typeface="Times New Roman" panose="02020603050405020304" pitchFamily="18" charset="0"/>
                <a:cs typeface="Times New Roman" panose="02020603050405020304" pitchFamily="18" charset="0"/>
              </a:rPr>
              <a:t>What is Academic Writing?</a:t>
            </a:r>
          </a:p>
        </p:txBody>
      </p:sp>
      <p:sp>
        <p:nvSpPr>
          <p:cNvPr id="8" name="TextBox 8"/>
          <p:cNvSpPr txBox="1"/>
          <p:nvPr/>
        </p:nvSpPr>
        <p:spPr>
          <a:xfrm>
            <a:off x="2979426" y="4570095"/>
            <a:ext cx="14734638" cy="2346796"/>
          </a:xfrm>
          <a:prstGeom prst="rect">
            <a:avLst/>
          </a:prstGeom>
        </p:spPr>
        <p:txBody>
          <a:bodyPr lIns="0" tIns="0" rIns="0" bIns="0" rtlCol="0" anchor="t">
            <a:spAutoFit/>
          </a:bodyPr>
          <a:lstStyle/>
          <a:p>
            <a:pPr>
              <a:lnSpc>
                <a:spcPts val="4550"/>
              </a:lnSpc>
            </a:pPr>
            <a:r>
              <a:rPr lang="en-US" sz="3500" dirty="0">
                <a:solidFill>
                  <a:srgbClr val="6B705C"/>
                </a:solidFill>
                <a:latin typeface="Garet 2"/>
              </a:rPr>
              <a:t>Academic writing is a style of writing that is commonly used in educational settings and scholarly communication. It is characterized by its formal, structured, and objective approach to presenting information and arguments.</a:t>
            </a:r>
          </a:p>
        </p:txBody>
      </p:sp>
      <p:sp>
        <p:nvSpPr>
          <p:cNvPr id="9" name="Freeform 9"/>
          <p:cNvSpPr/>
          <p:nvPr/>
        </p:nvSpPr>
        <p:spPr>
          <a:xfrm>
            <a:off x="1399597" y="3957769"/>
            <a:ext cx="1224653" cy="1224653"/>
          </a:xfrm>
          <a:custGeom>
            <a:avLst/>
            <a:gdLst/>
            <a:ahLst/>
            <a:cxnLst/>
            <a:rect l="l" t="t" r="r" b="b"/>
            <a:pathLst>
              <a:path w="1224653" h="1224653">
                <a:moveTo>
                  <a:pt x="0" y="0"/>
                </a:moveTo>
                <a:lnTo>
                  <a:pt x="1224653" y="0"/>
                </a:lnTo>
                <a:lnTo>
                  <a:pt x="1224653" y="1224653"/>
                </a:lnTo>
                <a:lnTo>
                  <a:pt x="0" y="1224653"/>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IN"/>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solidFill>
          <a:srgbClr val="F8F5ED"/>
        </a:solidFill>
        <a:effectLst/>
      </p:bgPr>
    </p:bg>
    <p:spTree>
      <p:nvGrpSpPr>
        <p:cNvPr id="1" name=""/>
        <p:cNvGrpSpPr/>
        <p:nvPr/>
      </p:nvGrpSpPr>
      <p:grpSpPr>
        <a:xfrm>
          <a:off x="0" y="0"/>
          <a:ext cx="0" cy="0"/>
          <a:chOff x="0" y="0"/>
          <a:chExt cx="0" cy="0"/>
        </a:xfrm>
      </p:grpSpPr>
      <p:grpSp>
        <p:nvGrpSpPr>
          <p:cNvPr id="2" name="Group 2"/>
          <p:cNvGrpSpPr/>
          <p:nvPr/>
        </p:nvGrpSpPr>
        <p:grpSpPr>
          <a:xfrm rot="5400000">
            <a:off x="8824103" y="-8824103"/>
            <a:ext cx="639794" cy="18288000"/>
            <a:chOff x="0" y="0"/>
            <a:chExt cx="1354667" cy="4816593"/>
          </a:xfrm>
        </p:grpSpPr>
        <p:sp>
          <p:nvSpPr>
            <p:cNvPr id="3" name="Freeform 3"/>
            <p:cNvSpPr/>
            <p:nvPr/>
          </p:nvSpPr>
          <p:spPr>
            <a:xfrm>
              <a:off x="0" y="0"/>
              <a:ext cx="1354667" cy="4816592"/>
            </a:xfrm>
            <a:custGeom>
              <a:avLst/>
              <a:gdLst/>
              <a:ahLst/>
              <a:cxnLst/>
              <a:rect l="l" t="t" r="r" b="b"/>
              <a:pathLst>
                <a:path w="1354667" h="4816592">
                  <a:moveTo>
                    <a:pt x="0" y="0"/>
                  </a:moveTo>
                  <a:lnTo>
                    <a:pt x="1354667" y="0"/>
                  </a:lnTo>
                  <a:lnTo>
                    <a:pt x="1354667" y="4816592"/>
                  </a:lnTo>
                  <a:lnTo>
                    <a:pt x="0" y="4816592"/>
                  </a:lnTo>
                  <a:close/>
                </a:path>
              </a:pathLst>
            </a:custGeom>
            <a:solidFill>
              <a:srgbClr val="CB997E"/>
            </a:solidFill>
          </p:spPr>
          <p:txBody>
            <a:bodyPr/>
            <a:lstStyle/>
            <a:p>
              <a:endParaRPr lang="en-IN"/>
            </a:p>
          </p:txBody>
        </p:sp>
        <p:sp>
          <p:nvSpPr>
            <p:cNvPr id="4" name="TextBox 4"/>
            <p:cNvSpPr txBox="1"/>
            <p:nvPr/>
          </p:nvSpPr>
          <p:spPr>
            <a:xfrm>
              <a:off x="0" y="-38100"/>
              <a:ext cx="812800" cy="850900"/>
            </a:xfrm>
            <a:prstGeom prst="rect">
              <a:avLst/>
            </a:prstGeom>
          </p:spPr>
          <p:txBody>
            <a:bodyPr lIns="50800" tIns="50800" rIns="50800" bIns="50800" rtlCol="0" anchor="ctr"/>
            <a:lstStyle/>
            <a:p>
              <a:pPr algn="ctr">
                <a:lnSpc>
                  <a:spcPts val="2800"/>
                </a:lnSpc>
              </a:pPr>
              <a:endParaRPr/>
            </a:p>
          </p:txBody>
        </p:sp>
      </p:grpSp>
      <p:sp>
        <p:nvSpPr>
          <p:cNvPr id="5" name="TextBox 5"/>
          <p:cNvSpPr txBox="1"/>
          <p:nvPr/>
        </p:nvSpPr>
        <p:spPr>
          <a:xfrm>
            <a:off x="2959783" y="1419225"/>
            <a:ext cx="12368434" cy="2066925"/>
          </a:xfrm>
          <a:prstGeom prst="rect">
            <a:avLst/>
          </a:prstGeom>
        </p:spPr>
        <p:txBody>
          <a:bodyPr lIns="0" tIns="0" rIns="0" bIns="0" rtlCol="0" anchor="t">
            <a:spAutoFit/>
          </a:bodyPr>
          <a:lstStyle/>
          <a:p>
            <a:pPr algn="ctr">
              <a:lnSpc>
                <a:spcPts val="16800"/>
              </a:lnSpc>
            </a:pPr>
            <a:r>
              <a:rPr lang="en-US" sz="12000">
                <a:solidFill>
                  <a:srgbClr val="F8F5ED"/>
                </a:solidFill>
                <a:latin typeface="TAN Mon Cheri"/>
              </a:rPr>
              <a:t>Homework</a:t>
            </a:r>
          </a:p>
        </p:txBody>
      </p:sp>
      <p:sp>
        <p:nvSpPr>
          <p:cNvPr id="6" name="TextBox 6"/>
          <p:cNvSpPr txBox="1"/>
          <p:nvPr/>
        </p:nvSpPr>
        <p:spPr>
          <a:xfrm>
            <a:off x="457200" y="876300"/>
            <a:ext cx="17526000" cy="8797280"/>
          </a:xfrm>
          <a:prstGeom prst="rect">
            <a:avLst/>
          </a:prstGeom>
        </p:spPr>
        <p:txBody>
          <a:bodyPr wrap="square" lIns="0" tIns="0" rIns="0" bIns="0" rtlCol="0" anchor="t">
            <a:spAutoFit/>
          </a:bodyPr>
          <a:lstStyle/>
          <a:p>
            <a:pPr>
              <a:lnSpc>
                <a:spcPts val="4550"/>
              </a:lnSpc>
            </a:pPr>
            <a:r>
              <a:rPr lang="en-US" sz="3500" dirty="0">
                <a:solidFill>
                  <a:srgbClr val="BF7343"/>
                </a:solidFill>
                <a:latin typeface="Garet 2"/>
              </a:rPr>
              <a:t>Ethical Research Practices:</a:t>
            </a:r>
          </a:p>
          <a:p>
            <a:pPr algn="just">
              <a:lnSpc>
                <a:spcPts val="4550"/>
              </a:lnSpc>
            </a:pPr>
            <a:r>
              <a:rPr lang="en-US" sz="3200" dirty="0">
                <a:solidFill>
                  <a:srgbClr val="BF7343"/>
                </a:solidFill>
                <a:latin typeface="Times New Roman" panose="02020603050405020304" pitchFamily="18" charset="0"/>
                <a:cs typeface="Times New Roman" panose="02020603050405020304" pitchFamily="18" charset="0"/>
              </a:rPr>
              <a:t>Researchers should adhere to ethical guidelines and obtain necessary approvals for research involving human subjects, animals, or sensitive data. Informed consent must be obtained from participants in research studies, and their privacy and confidentiality should be protected.</a:t>
            </a:r>
          </a:p>
          <a:p>
            <a:pPr>
              <a:lnSpc>
                <a:spcPts val="4550"/>
              </a:lnSpc>
            </a:pPr>
            <a:endParaRPr lang="en-US" sz="3500" dirty="0">
              <a:solidFill>
                <a:srgbClr val="BF7343"/>
              </a:solidFill>
              <a:latin typeface="Garet 2"/>
            </a:endParaRPr>
          </a:p>
          <a:p>
            <a:pPr algn="just">
              <a:lnSpc>
                <a:spcPts val="4550"/>
              </a:lnSpc>
            </a:pPr>
            <a:r>
              <a:rPr lang="en-US" sz="3500" dirty="0">
                <a:solidFill>
                  <a:srgbClr val="BF7343"/>
                </a:solidFill>
                <a:latin typeface="Garet 2"/>
              </a:rPr>
              <a:t>Multiple or Duplicate Submissions: </a:t>
            </a:r>
            <a:r>
              <a:rPr lang="en-US" sz="3200" dirty="0">
                <a:solidFill>
                  <a:srgbClr val="BF7343"/>
                </a:solidFill>
                <a:latin typeface="Times New Roman" panose="02020603050405020304" pitchFamily="18" charset="0"/>
                <a:cs typeface="Times New Roman" panose="02020603050405020304" pitchFamily="18" charset="0"/>
              </a:rPr>
              <a:t>Submitting the same work to multiple journals simultaneously (multiple submissions) or publishing substantially the same work in more than one journal (duplicate publication) is considered unethical.</a:t>
            </a:r>
          </a:p>
          <a:p>
            <a:pPr>
              <a:lnSpc>
                <a:spcPts val="4550"/>
              </a:lnSpc>
            </a:pPr>
            <a:endParaRPr lang="en-US" sz="3500" dirty="0">
              <a:solidFill>
                <a:srgbClr val="BF7343"/>
              </a:solidFill>
              <a:latin typeface="Garet 2"/>
            </a:endParaRPr>
          </a:p>
          <a:p>
            <a:pPr>
              <a:lnSpc>
                <a:spcPts val="4550"/>
              </a:lnSpc>
            </a:pPr>
            <a:r>
              <a:rPr lang="en-US" sz="3500" dirty="0">
                <a:solidFill>
                  <a:srgbClr val="BF7343"/>
                </a:solidFill>
                <a:latin typeface="Garet 2"/>
              </a:rPr>
              <a:t>Corrections and Retractions: </a:t>
            </a:r>
            <a:r>
              <a:rPr lang="en-US" sz="3200" dirty="0">
                <a:solidFill>
                  <a:srgbClr val="BF7343"/>
                </a:solidFill>
                <a:latin typeface="Times New Roman" panose="02020603050405020304" pitchFamily="18" charset="0"/>
                <a:cs typeface="Times New Roman" panose="02020603050405020304" pitchFamily="18" charset="0"/>
              </a:rPr>
              <a:t>Authors have a responsibility to rectify the scientific record when necessary.</a:t>
            </a:r>
          </a:p>
          <a:p>
            <a:pPr>
              <a:lnSpc>
                <a:spcPts val="4550"/>
              </a:lnSpc>
            </a:pPr>
            <a:endParaRPr lang="en-US" sz="3200" dirty="0">
              <a:solidFill>
                <a:srgbClr val="BF7343"/>
              </a:solidFill>
              <a:latin typeface="Times New Roman" panose="02020603050405020304" pitchFamily="18" charset="0"/>
              <a:cs typeface="Times New Roman" panose="02020603050405020304" pitchFamily="18" charset="0"/>
            </a:endParaRPr>
          </a:p>
          <a:p>
            <a:pPr algn="just">
              <a:lnSpc>
                <a:spcPts val="4550"/>
              </a:lnSpc>
            </a:pPr>
            <a:r>
              <a:rPr lang="en-US" sz="3500" dirty="0">
                <a:solidFill>
                  <a:srgbClr val="BF7343"/>
                </a:solidFill>
                <a:latin typeface="Garet 2"/>
              </a:rPr>
              <a:t>Transparency and Open Access: </a:t>
            </a:r>
            <a:r>
              <a:rPr lang="en-US" sz="3200" dirty="0">
                <a:solidFill>
                  <a:srgbClr val="BF7343"/>
                </a:solidFill>
                <a:latin typeface="Times New Roman" panose="02020603050405020304" pitchFamily="18" charset="0"/>
                <a:cs typeface="Times New Roman" panose="02020603050405020304" pitchFamily="18" charset="0"/>
              </a:rPr>
              <a:t>Authors should be transparent about their funding sources, affiliations, and potential conflicts of interest. Promoting open access and open science practices can enhance transparency and accessibility in research.</a:t>
            </a:r>
            <a:endParaRPr lang="en-US" sz="3500" dirty="0">
              <a:solidFill>
                <a:srgbClr val="BF7343"/>
              </a:solidFill>
              <a:latin typeface="Times New Roman" panose="02020603050405020304" pitchFamily="18" charset="0"/>
              <a:cs typeface="Times New Roman" panose="02020603050405020304" pitchFamily="18" charset="0"/>
            </a:endParaRP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solidFill>
          <a:srgbClr val="F8F5ED"/>
        </a:solidFill>
        <a:effectLst/>
      </p:bgPr>
    </p:bg>
    <p:spTree>
      <p:nvGrpSpPr>
        <p:cNvPr id="1" name=""/>
        <p:cNvGrpSpPr/>
        <p:nvPr/>
      </p:nvGrpSpPr>
      <p:grpSpPr>
        <a:xfrm>
          <a:off x="0" y="0"/>
          <a:ext cx="0" cy="0"/>
          <a:chOff x="0" y="0"/>
          <a:chExt cx="0" cy="0"/>
        </a:xfrm>
      </p:grpSpPr>
      <p:grpSp>
        <p:nvGrpSpPr>
          <p:cNvPr id="2" name="Group 2"/>
          <p:cNvGrpSpPr/>
          <p:nvPr/>
        </p:nvGrpSpPr>
        <p:grpSpPr>
          <a:xfrm rot="5400000">
            <a:off x="8824103" y="-8824103"/>
            <a:ext cx="639794" cy="18288000"/>
            <a:chOff x="0" y="0"/>
            <a:chExt cx="1354667" cy="4816593"/>
          </a:xfrm>
        </p:grpSpPr>
        <p:sp>
          <p:nvSpPr>
            <p:cNvPr id="3" name="Freeform 3"/>
            <p:cNvSpPr/>
            <p:nvPr/>
          </p:nvSpPr>
          <p:spPr>
            <a:xfrm>
              <a:off x="0" y="0"/>
              <a:ext cx="1354667" cy="4816592"/>
            </a:xfrm>
            <a:custGeom>
              <a:avLst/>
              <a:gdLst/>
              <a:ahLst/>
              <a:cxnLst/>
              <a:rect l="l" t="t" r="r" b="b"/>
              <a:pathLst>
                <a:path w="1354667" h="4816592">
                  <a:moveTo>
                    <a:pt x="0" y="0"/>
                  </a:moveTo>
                  <a:lnTo>
                    <a:pt x="1354667" y="0"/>
                  </a:lnTo>
                  <a:lnTo>
                    <a:pt x="1354667" y="4816592"/>
                  </a:lnTo>
                  <a:lnTo>
                    <a:pt x="0" y="4816592"/>
                  </a:lnTo>
                  <a:close/>
                </a:path>
              </a:pathLst>
            </a:custGeom>
            <a:solidFill>
              <a:srgbClr val="CB997E"/>
            </a:solid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N" sz="1800" b="0" i="0" u="none" strike="noStrike" kern="1200" cap="none" spc="0" normalizeH="0" baseline="0" noProof="0">
                <a:ln>
                  <a:noFill/>
                </a:ln>
                <a:solidFill>
                  <a:prstClr val="black"/>
                </a:solidFill>
                <a:effectLst/>
                <a:uLnTx/>
                <a:uFillTx/>
                <a:latin typeface="Calibri"/>
                <a:ea typeface="+mn-ea"/>
                <a:cs typeface="+mn-cs"/>
              </a:endParaRPr>
            </a:p>
          </p:txBody>
        </p:sp>
        <p:sp>
          <p:nvSpPr>
            <p:cNvPr id="4" name="TextBox 4"/>
            <p:cNvSpPr txBox="1"/>
            <p:nvPr/>
          </p:nvSpPr>
          <p:spPr>
            <a:xfrm>
              <a:off x="0" y="-38100"/>
              <a:ext cx="812800" cy="850900"/>
            </a:xfrm>
            <a:prstGeom prst="rect">
              <a:avLst/>
            </a:prstGeom>
          </p:spPr>
          <p:txBody>
            <a:bodyPr lIns="50800" tIns="50800" rIns="50800" bIns="50800" rtlCol="0" anchor="ctr"/>
            <a:lstStyle/>
            <a:p>
              <a:pPr marL="0" marR="0" lvl="0" indent="0" algn="ctr" defTabSz="914400" rtl="0" eaLnBrk="1" fontAlgn="auto" latinLnBrk="0" hangingPunct="1">
                <a:lnSpc>
                  <a:spcPts val="28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grpSp>
      <p:sp>
        <p:nvSpPr>
          <p:cNvPr id="5" name="TextBox 5"/>
          <p:cNvSpPr txBox="1"/>
          <p:nvPr/>
        </p:nvSpPr>
        <p:spPr>
          <a:xfrm>
            <a:off x="2959783" y="1419225"/>
            <a:ext cx="12368434" cy="2066925"/>
          </a:xfrm>
          <a:prstGeom prst="rect">
            <a:avLst/>
          </a:prstGeom>
        </p:spPr>
        <p:txBody>
          <a:bodyPr lIns="0" tIns="0" rIns="0" bIns="0" rtlCol="0" anchor="t">
            <a:spAutoFit/>
          </a:bodyPr>
          <a:lstStyle/>
          <a:p>
            <a:pPr marL="0" marR="0" lvl="0" indent="0" algn="ctr" defTabSz="914400" rtl="0" eaLnBrk="1" fontAlgn="auto" latinLnBrk="0" hangingPunct="1">
              <a:lnSpc>
                <a:spcPts val="16800"/>
              </a:lnSpc>
              <a:spcBef>
                <a:spcPts val="0"/>
              </a:spcBef>
              <a:spcAft>
                <a:spcPts val="0"/>
              </a:spcAft>
              <a:buClrTx/>
              <a:buSzTx/>
              <a:buFontTx/>
              <a:buNone/>
              <a:tabLst/>
              <a:defRPr/>
            </a:pPr>
            <a:r>
              <a:rPr kumimoji="0" lang="en-US" sz="12000" b="0" i="0" u="none" strike="noStrike" kern="1200" cap="none" spc="0" normalizeH="0" baseline="0" noProof="0">
                <a:ln>
                  <a:noFill/>
                </a:ln>
                <a:solidFill>
                  <a:srgbClr val="F8F5ED"/>
                </a:solidFill>
                <a:effectLst/>
                <a:uLnTx/>
                <a:uFillTx/>
                <a:latin typeface="TAN Mon Cheri"/>
                <a:ea typeface="+mn-ea"/>
                <a:cs typeface="+mn-cs"/>
              </a:rPr>
              <a:t>Homework</a:t>
            </a:r>
          </a:p>
        </p:txBody>
      </p:sp>
      <p:pic>
        <p:nvPicPr>
          <p:cNvPr id="7" name="Content Placeholder 3">
            <a:extLst>
              <a:ext uri="{FF2B5EF4-FFF2-40B4-BE49-F238E27FC236}">
                <a16:creationId xmlns:a16="http://schemas.microsoft.com/office/drawing/2014/main" id="{08806BED-EF7F-14A6-BCDF-C9BD94BC67D7}"/>
              </a:ext>
            </a:extLst>
          </p:cNvPr>
          <p:cNvPicPr>
            <a:picLocks noChangeAspect="1"/>
          </p:cNvPicPr>
          <p:nvPr/>
        </p:nvPicPr>
        <p:blipFill>
          <a:blip r:embed="rId2"/>
          <a:stretch>
            <a:fillRect/>
          </a:stretch>
        </p:blipFill>
        <p:spPr>
          <a:xfrm>
            <a:off x="1143000" y="1419225"/>
            <a:ext cx="15697200" cy="8220075"/>
          </a:xfrm>
          <a:prstGeom prst="rect">
            <a:avLst/>
          </a:prstGeom>
        </p:spPr>
      </p:pic>
    </p:spTree>
    <p:extLst>
      <p:ext uri="{BB962C8B-B14F-4D97-AF65-F5344CB8AC3E}">
        <p14:creationId xmlns:p14="http://schemas.microsoft.com/office/powerpoint/2010/main" val="62463654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530759EB-8A4F-406C-9DBD-2B9571D08014}"/>
              </a:ext>
            </a:extLst>
          </p:cNvPr>
          <p:cNvPicPr>
            <a:picLocks noChangeAspect="1"/>
          </p:cNvPicPr>
          <p:nvPr/>
        </p:nvPicPr>
        <p:blipFill>
          <a:blip r:embed="rId2"/>
          <a:stretch>
            <a:fillRect/>
          </a:stretch>
        </p:blipFill>
        <p:spPr>
          <a:xfrm>
            <a:off x="0" y="0"/>
            <a:ext cx="18288000" cy="10287000"/>
          </a:xfrm>
          <a:prstGeom prst="rect">
            <a:avLst/>
          </a:prstGeom>
        </p:spPr>
      </p:pic>
    </p:spTree>
    <p:extLst>
      <p:ext uri="{BB962C8B-B14F-4D97-AF65-F5344CB8AC3E}">
        <p14:creationId xmlns:p14="http://schemas.microsoft.com/office/powerpoint/2010/main" val="219772949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F8F5ED"/>
        </a:solidFill>
        <a:effectLst/>
      </p:bgPr>
    </p:bg>
    <p:spTree>
      <p:nvGrpSpPr>
        <p:cNvPr id="1" name=""/>
        <p:cNvGrpSpPr/>
        <p:nvPr/>
      </p:nvGrpSpPr>
      <p:grpSpPr>
        <a:xfrm>
          <a:off x="0" y="0"/>
          <a:ext cx="0" cy="0"/>
          <a:chOff x="0" y="0"/>
          <a:chExt cx="0" cy="0"/>
        </a:xfrm>
      </p:grpSpPr>
      <p:grpSp>
        <p:nvGrpSpPr>
          <p:cNvPr id="2" name="Group 2"/>
          <p:cNvGrpSpPr/>
          <p:nvPr/>
        </p:nvGrpSpPr>
        <p:grpSpPr>
          <a:xfrm rot="-10800000">
            <a:off x="15763338" y="0"/>
            <a:ext cx="2501924" cy="10287000"/>
            <a:chOff x="0" y="0"/>
            <a:chExt cx="658943" cy="2709333"/>
          </a:xfrm>
        </p:grpSpPr>
        <p:sp>
          <p:nvSpPr>
            <p:cNvPr id="3" name="Freeform 3"/>
            <p:cNvSpPr/>
            <p:nvPr/>
          </p:nvSpPr>
          <p:spPr>
            <a:xfrm>
              <a:off x="0" y="0"/>
              <a:ext cx="658943" cy="2709333"/>
            </a:xfrm>
            <a:custGeom>
              <a:avLst/>
              <a:gdLst/>
              <a:ahLst/>
              <a:cxnLst/>
              <a:rect l="l" t="t" r="r" b="b"/>
              <a:pathLst>
                <a:path w="658943" h="2709333">
                  <a:moveTo>
                    <a:pt x="0" y="0"/>
                  </a:moveTo>
                  <a:lnTo>
                    <a:pt x="658943" y="0"/>
                  </a:lnTo>
                  <a:lnTo>
                    <a:pt x="658943" y="2709333"/>
                  </a:lnTo>
                  <a:lnTo>
                    <a:pt x="0" y="2709333"/>
                  </a:lnTo>
                  <a:close/>
                </a:path>
              </a:pathLst>
            </a:custGeom>
            <a:solidFill>
              <a:srgbClr val="CB997E"/>
            </a:solidFill>
          </p:spPr>
          <p:txBody>
            <a:bodyPr/>
            <a:lstStyle/>
            <a:p>
              <a:endParaRPr lang="en-IN"/>
            </a:p>
          </p:txBody>
        </p:sp>
        <p:sp>
          <p:nvSpPr>
            <p:cNvPr id="4" name="TextBox 4"/>
            <p:cNvSpPr txBox="1"/>
            <p:nvPr/>
          </p:nvSpPr>
          <p:spPr>
            <a:xfrm>
              <a:off x="0" y="-38100"/>
              <a:ext cx="812800" cy="850900"/>
            </a:xfrm>
            <a:prstGeom prst="rect">
              <a:avLst/>
            </a:prstGeom>
          </p:spPr>
          <p:txBody>
            <a:bodyPr lIns="50800" tIns="50800" rIns="50800" bIns="50800" rtlCol="0" anchor="ctr"/>
            <a:lstStyle/>
            <a:p>
              <a:pPr algn="ctr">
                <a:lnSpc>
                  <a:spcPts val="2800"/>
                </a:lnSpc>
              </a:pPr>
              <a:endParaRPr/>
            </a:p>
          </p:txBody>
        </p:sp>
      </p:grpSp>
      <p:sp>
        <p:nvSpPr>
          <p:cNvPr id="5" name="TextBox 5"/>
          <p:cNvSpPr txBox="1"/>
          <p:nvPr/>
        </p:nvSpPr>
        <p:spPr>
          <a:xfrm>
            <a:off x="1028700" y="323182"/>
            <a:ext cx="14363700" cy="1800493"/>
          </a:xfrm>
          <a:prstGeom prst="rect">
            <a:avLst/>
          </a:prstGeom>
        </p:spPr>
        <p:txBody>
          <a:bodyPr wrap="square" lIns="0" tIns="0" rIns="0" bIns="0" rtlCol="0" anchor="t">
            <a:spAutoFit/>
          </a:bodyPr>
          <a:lstStyle/>
          <a:p>
            <a:pPr>
              <a:lnSpc>
                <a:spcPts val="16800"/>
              </a:lnSpc>
            </a:pPr>
            <a:r>
              <a:rPr lang="en-US" sz="6600" b="1" dirty="0">
                <a:solidFill>
                  <a:srgbClr val="CB997E"/>
                </a:solidFill>
                <a:latin typeface="Times New Roman" panose="02020603050405020304" pitchFamily="18" charset="0"/>
                <a:cs typeface="Times New Roman" panose="02020603050405020304" pitchFamily="18" charset="0"/>
              </a:rPr>
              <a:t>Important Aspects of Academic Writing</a:t>
            </a:r>
          </a:p>
        </p:txBody>
      </p:sp>
      <p:sp>
        <p:nvSpPr>
          <p:cNvPr id="6" name="TextBox 6"/>
          <p:cNvSpPr txBox="1"/>
          <p:nvPr/>
        </p:nvSpPr>
        <p:spPr>
          <a:xfrm>
            <a:off x="1056409" y="2911275"/>
            <a:ext cx="13984559" cy="6395982"/>
          </a:xfrm>
          <a:prstGeom prst="rect">
            <a:avLst/>
          </a:prstGeom>
        </p:spPr>
        <p:txBody>
          <a:bodyPr wrap="square" lIns="0" tIns="0" rIns="0" bIns="0" rtlCol="0" anchor="t">
            <a:spAutoFit/>
          </a:bodyPr>
          <a:lstStyle/>
          <a:p>
            <a:pPr>
              <a:lnSpc>
                <a:spcPct val="150000"/>
              </a:lnSpc>
            </a:pPr>
            <a:r>
              <a:rPr lang="en-US" sz="3500" dirty="0">
                <a:solidFill>
                  <a:srgbClr val="BF7343"/>
                </a:solidFill>
                <a:latin typeface="Garet 2"/>
              </a:rPr>
              <a:t>Critical Thinking</a:t>
            </a:r>
          </a:p>
          <a:p>
            <a:pPr>
              <a:lnSpc>
                <a:spcPct val="150000"/>
              </a:lnSpc>
            </a:pPr>
            <a:r>
              <a:rPr lang="en-US" sz="3500" dirty="0">
                <a:solidFill>
                  <a:srgbClr val="BF7343"/>
                </a:solidFill>
                <a:latin typeface="Garet 2"/>
              </a:rPr>
              <a:t>Clarity and Precision</a:t>
            </a:r>
          </a:p>
          <a:p>
            <a:pPr>
              <a:lnSpc>
                <a:spcPct val="150000"/>
              </a:lnSpc>
            </a:pPr>
            <a:r>
              <a:rPr lang="en-US" sz="3500" dirty="0">
                <a:solidFill>
                  <a:srgbClr val="BF7343"/>
                </a:solidFill>
                <a:latin typeface="Garet 2"/>
              </a:rPr>
              <a:t>Objectivity</a:t>
            </a:r>
          </a:p>
          <a:p>
            <a:pPr>
              <a:lnSpc>
                <a:spcPct val="150000"/>
              </a:lnSpc>
            </a:pPr>
            <a:r>
              <a:rPr lang="en-US" sz="3500" dirty="0">
                <a:solidFill>
                  <a:srgbClr val="BF7343"/>
                </a:solidFill>
                <a:latin typeface="Garet 2"/>
              </a:rPr>
              <a:t>Citations and References</a:t>
            </a:r>
          </a:p>
          <a:p>
            <a:pPr>
              <a:lnSpc>
                <a:spcPct val="150000"/>
              </a:lnSpc>
            </a:pPr>
            <a:r>
              <a:rPr lang="en-US" sz="3500" dirty="0">
                <a:solidFill>
                  <a:srgbClr val="BF7343"/>
                </a:solidFill>
                <a:latin typeface="Garet 2"/>
              </a:rPr>
              <a:t>Structured Format</a:t>
            </a:r>
          </a:p>
          <a:p>
            <a:pPr>
              <a:lnSpc>
                <a:spcPct val="150000"/>
              </a:lnSpc>
            </a:pPr>
            <a:r>
              <a:rPr lang="en-US" sz="3500" dirty="0">
                <a:solidFill>
                  <a:srgbClr val="BF7343"/>
                </a:solidFill>
                <a:latin typeface="Garet 2"/>
              </a:rPr>
              <a:t>Formal Tone</a:t>
            </a:r>
          </a:p>
          <a:p>
            <a:pPr>
              <a:lnSpc>
                <a:spcPct val="150000"/>
              </a:lnSpc>
            </a:pPr>
            <a:r>
              <a:rPr lang="en-US" sz="3500" dirty="0">
                <a:solidFill>
                  <a:srgbClr val="BF7343"/>
                </a:solidFill>
                <a:latin typeface="Garet 2"/>
              </a:rPr>
              <a:t>Audience</a:t>
            </a:r>
          </a:p>
          <a:p>
            <a:pPr>
              <a:lnSpc>
                <a:spcPct val="150000"/>
              </a:lnSpc>
            </a:pPr>
            <a:r>
              <a:rPr lang="en-US" sz="3500" dirty="0">
                <a:solidFill>
                  <a:srgbClr val="BF7343"/>
                </a:solidFill>
                <a:latin typeface="Garet 2"/>
              </a:rPr>
              <a:t>Revision and Proofreading </a:t>
            </a:r>
          </a:p>
        </p:txBody>
      </p:sp>
      <p:sp>
        <p:nvSpPr>
          <p:cNvPr id="7" name="Freeform 7"/>
          <p:cNvSpPr/>
          <p:nvPr/>
        </p:nvSpPr>
        <p:spPr>
          <a:xfrm>
            <a:off x="15040968" y="2439929"/>
            <a:ext cx="1444741" cy="1444741"/>
          </a:xfrm>
          <a:custGeom>
            <a:avLst/>
            <a:gdLst/>
            <a:ahLst/>
            <a:cxnLst/>
            <a:rect l="l" t="t" r="r" b="b"/>
            <a:pathLst>
              <a:path w="1444741" h="1444741">
                <a:moveTo>
                  <a:pt x="0" y="0"/>
                </a:moveTo>
                <a:lnTo>
                  <a:pt x="1444741" y="0"/>
                </a:lnTo>
                <a:lnTo>
                  <a:pt x="1444741" y="1444742"/>
                </a:lnTo>
                <a:lnTo>
                  <a:pt x="0" y="1444742"/>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IN"/>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rot="-10800000">
            <a:off x="0" y="0"/>
            <a:ext cx="2011924" cy="10287000"/>
            <a:chOff x="0" y="0"/>
            <a:chExt cx="529889" cy="2709333"/>
          </a:xfrm>
        </p:grpSpPr>
        <p:sp>
          <p:nvSpPr>
            <p:cNvPr id="3" name="Freeform 3"/>
            <p:cNvSpPr/>
            <p:nvPr/>
          </p:nvSpPr>
          <p:spPr>
            <a:xfrm>
              <a:off x="0" y="0"/>
              <a:ext cx="529889" cy="2709333"/>
            </a:xfrm>
            <a:custGeom>
              <a:avLst/>
              <a:gdLst/>
              <a:ahLst/>
              <a:cxnLst/>
              <a:rect l="l" t="t" r="r" b="b"/>
              <a:pathLst>
                <a:path w="529889" h="2709333">
                  <a:moveTo>
                    <a:pt x="0" y="0"/>
                  </a:moveTo>
                  <a:lnTo>
                    <a:pt x="529889" y="0"/>
                  </a:lnTo>
                  <a:lnTo>
                    <a:pt x="529889" y="2709333"/>
                  </a:lnTo>
                  <a:lnTo>
                    <a:pt x="0" y="2709333"/>
                  </a:lnTo>
                  <a:close/>
                </a:path>
              </a:pathLst>
            </a:custGeom>
            <a:solidFill>
              <a:srgbClr val="6B705C"/>
            </a:solidFill>
          </p:spPr>
          <p:txBody>
            <a:bodyPr/>
            <a:lstStyle/>
            <a:p>
              <a:endParaRPr lang="en-IN"/>
            </a:p>
          </p:txBody>
        </p:sp>
        <p:sp>
          <p:nvSpPr>
            <p:cNvPr id="4" name="TextBox 4"/>
            <p:cNvSpPr txBox="1"/>
            <p:nvPr/>
          </p:nvSpPr>
          <p:spPr>
            <a:xfrm>
              <a:off x="0" y="-38100"/>
              <a:ext cx="812800" cy="850900"/>
            </a:xfrm>
            <a:prstGeom prst="rect">
              <a:avLst/>
            </a:prstGeom>
          </p:spPr>
          <p:txBody>
            <a:bodyPr lIns="50800" tIns="50800" rIns="50800" bIns="50800" rtlCol="0" anchor="ctr"/>
            <a:lstStyle/>
            <a:p>
              <a:pPr algn="ctr">
                <a:lnSpc>
                  <a:spcPts val="2800"/>
                </a:lnSpc>
              </a:pPr>
              <a:endParaRPr/>
            </a:p>
          </p:txBody>
        </p:sp>
      </p:grpSp>
      <p:sp>
        <p:nvSpPr>
          <p:cNvPr id="8" name="TextBox 8"/>
          <p:cNvSpPr txBox="1"/>
          <p:nvPr/>
        </p:nvSpPr>
        <p:spPr>
          <a:xfrm>
            <a:off x="2819400" y="419100"/>
            <a:ext cx="14734638" cy="8835752"/>
          </a:xfrm>
          <a:prstGeom prst="rect">
            <a:avLst/>
          </a:prstGeom>
        </p:spPr>
        <p:txBody>
          <a:bodyPr lIns="0" tIns="0" rIns="0" bIns="0" rtlCol="0" anchor="t">
            <a:spAutoFit/>
          </a:bodyPr>
          <a:lstStyle/>
          <a:p>
            <a:pPr>
              <a:lnSpc>
                <a:spcPts val="4550"/>
              </a:lnSpc>
            </a:pPr>
            <a:r>
              <a:rPr lang="en-US" sz="3200" b="1" dirty="0">
                <a:solidFill>
                  <a:srgbClr val="6B705C"/>
                </a:solidFill>
                <a:latin typeface="Garet 2"/>
              </a:rPr>
              <a:t>Critical Thinking</a:t>
            </a:r>
          </a:p>
          <a:p>
            <a:pPr>
              <a:lnSpc>
                <a:spcPts val="4550"/>
              </a:lnSpc>
            </a:pPr>
            <a:endParaRPr lang="en-US" sz="3500" dirty="0">
              <a:solidFill>
                <a:srgbClr val="6B705C"/>
              </a:solidFill>
              <a:latin typeface="Garet 2"/>
            </a:endParaRPr>
          </a:p>
          <a:p>
            <a:pPr algn="just">
              <a:lnSpc>
                <a:spcPts val="4550"/>
              </a:lnSpc>
            </a:pPr>
            <a:r>
              <a:rPr lang="en-US" sz="2400" dirty="0">
                <a:solidFill>
                  <a:srgbClr val="6B705C"/>
                </a:solidFill>
                <a:latin typeface="Garet 2"/>
              </a:rPr>
              <a:t>Academic writers are expected to evaluate and analyze existing research, theories, and evidence to form their own arguments and contribute to their field of study.</a:t>
            </a:r>
          </a:p>
          <a:p>
            <a:pPr>
              <a:lnSpc>
                <a:spcPts val="4550"/>
              </a:lnSpc>
            </a:pPr>
            <a:endParaRPr lang="en-US" sz="3500" dirty="0">
              <a:solidFill>
                <a:srgbClr val="6B705C"/>
              </a:solidFill>
              <a:latin typeface="Garet 2"/>
            </a:endParaRPr>
          </a:p>
          <a:p>
            <a:pPr>
              <a:lnSpc>
                <a:spcPts val="4550"/>
              </a:lnSpc>
            </a:pPr>
            <a:r>
              <a:rPr lang="en-US" sz="3200" b="1" dirty="0">
                <a:solidFill>
                  <a:srgbClr val="6B705C"/>
                </a:solidFill>
                <a:latin typeface="Garet 2"/>
              </a:rPr>
              <a:t>Clarity and Precision </a:t>
            </a:r>
          </a:p>
          <a:p>
            <a:pPr>
              <a:lnSpc>
                <a:spcPts val="4550"/>
              </a:lnSpc>
            </a:pPr>
            <a:endParaRPr lang="en-US" sz="3500" dirty="0">
              <a:solidFill>
                <a:srgbClr val="6B705C"/>
              </a:solidFill>
              <a:latin typeface="Garet 2"/>
            </a:endParaRPr>
          </a:p>
          <a:p>
            <a:pPr algn="just">
              <a:lnSpc>
                <a:spcPts val="4550"/>
              </a:lnSpc>
            </a:pPr>
            <a:r>
              <a:rPr lang="en-US" sz="2400" dirty="0">
                <a:solidFill>
                  <a:srgbClr val="6B705C"/>
                </a:solidFill>
                <a:latin typeface="Garet 2"/>
              </a:rPr>
              <a:t>It aims to convey ideas and information clearly and precisely. It avoids ambiguity and uses formal language to ensure that the message is effectively communicated.</a:t>
            </a:r>
          </a:p>
          <a:p>
            <a:pPr>
              <a:lnSpc>
                <a:spcPts val="4550"/>
              </a:lnSpc>
            </a:pPr>
            <a:endParaRPr lang="en-US" sz="3500" dirty="0">
              <a:solidFill>
                <a:srgbClr val="6B705C"/>
              </a:solidFill>
              <a:latin typeface="Garet 2"/>
            </a:endParaRPr>
          </a:p>
          <a:p>
            <a:pPr>
              <a:lnSpc>
                <a:spcPts val="4550"/>
              </a:lnSpc>
            </a:pPr>
            <a:r>
              <a:rPr lang="en-US" sz="3200" b="1" dirty="0">
                <a:solidFill>
                  <a:srgbClr val="6B705C"/>
                </a:solidFill>
                <a:latin typeface="Garet 2"/>
              </a:rPr>
              <a:t>Objectivity</a:t>
            </a:r>
          </a:p>
          <a:p>
            <a:pPr>
              <a:lnSpc>
                <a:spcPts val="4550"/>
              </a:lnSpc>
            </a:pPr>
            <a:endParaRPr lang="en-US" sz="3500" dirty="0">
              <a:solidFill>
                <a:srgbClr val="6B705C"/>
              </a:solidFill>
              <a:latin typeface="Garet 2"/>
            </a:endParaRPr>
          </a:p>
          <a:p>
            <a:pPr algn="just">
              <a:lnSpc>
                <a:spcPts val="4550"/>
              </a:lnSpc>
            </a:pPr>
            <a:r>
              <a:rPr lang="en-US" sz="2400" dirty="0">
                <a:solidFill>
                  <a:srgbClr val="6B705C"/>
                </a:solidFill>
                <a:latin typeface="Garet 2"/>
              </a:rPr>
              <a:t>It is typically objective and impersonal. It avoids personal opinions, emotions, and bias, relying on evidence and rational arguments.</a:t>
            </a:r>
          </a:p>
          <a:p>
            <a:pPr>
              <a:lnSpc>
                <a:spcPts val="4550"/>
              </a:lnSpc>
            </a:pPr>
            <a:endParaRPr lang="en-US" sz="3500" dirty="0">
              <a:solidFill>
                <a:srgbClr val="6B705C"/>
              </a:solidFill>
              <a:latin typeface="Garet 2"/>
            </a:endParaRPr>
          </a:p>
        </p:txBody>
      </p:sp>
      <p:sp>
        <p:nvSpPr>
          <p:cNvPr id="9" name="Freeform 9"/>
          <p:cNvSpPr/>
          <p:nvPr/>
        </p:nvSpPr>
        <p:spPr>
          <a:xfrm>
            <a:off x="1399597" y="3957769"/>
            <a:ext cx="1224653" cy="1224653"/>
          </a:xfrm>
          <a:custGeom>
            <a:avLst/>
            <a:gdLst/>
            <a:ahLst/>
            <a:cxnLst/>
            <a:rect l="l" t="t" r="r" b="b"/>
            <a:pathLst>
              <a:path w="1224653" h="1224653">
                <a:moveTo>
                  <a:pt x="0" y="0"/>
                </a:moveTo>
                <a:lnTo>
                  <a:pt x="1224653" y="0"/>
                </a:lnTo>
                <a:lnTo>
                  <a:pt x="1224653" y="1224653"/>
                </a:lnTo>
                <a:lnTo>
                  <a:pt x="0" y="1224653"/>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IN"/>
          </a:p>
        </p:txBody>
      </p:sp>
    </p:spTree>
    <p:extLst>
      <p:ext uri="{BB962C8B-B14F-4D97-AF65-F5344CB8AC3E}">
        <p14:creationId xmlns:p14="http://schemas.microsoft.com/office/powerpoint/2010/main" val="83033027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rot="-10800000">
            <a:off x="0" y="0"/>
            <a:ext cx="2011924" cy="10287000"/>
            <a:chOff x="0" y="0"/>
            <a:chExt cx="529889" cy="2709333"/>
          </a:xfrm>
        </p:grpSpPr>
        <p:sp>
          <p:nvSpPr>
            <p:cNvPr id="3" name="Freeform 3"/>
            <p:cNvSpPr/>
            <p:nvPr/>
          </p:nvSpPr>
          <p:spPr>
            <a:xfrm>
              <a:off x="0" y="0"/>
              <a:ext cx="529889" cy="2709333"/>
            </a:xfrm>
            <a:custGeom>
              <a:avLst/>
              <a:gdLst/>
              <a:ahLst/>
              <a:cxnLst/>
              <a:rect l="l" t="t" r="r" b="b"/>
              <a:pathLst>
                <a:path w="529889" h="2709333">
                  <a:moveTo>
                    <a:pt x="0" y="0"/>
                  </a:moveTo>
                  <a:lnTo>
                    <a:pt x="529889" y="0"/>
                  </a:lnTo>
                  <a:lnTo>
                    <a:pt x="529889" y="2709333"/>
                  </a:lnTo>
                  <a:lnTo>
                    <a:pt x="0" y="2709333"/>
                  </a:lnTo>
                  <a:close/>
                </a:path>
              </a:pathLst>
            </a:custGeom>
            <a:solidFill>
              <a:srgbClr val="6B705C"/>
            </a:solid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N" sz="1800" b="0" i="0" u="none" strike="noStrike" kern="1200" cap="none" spc="0" normalizeH="0" baseline="0" noProof="0">
                <a:ln>
                  <a:noFill/>
                </a:ln>
                <a:solidFill>
                  <a:prstClr val="black"/>
                </a:solidFill>
                <a:effectLst/>
                <a:uLnTx/>
                <a:uFillTx/>
                <a:latin typeface="Calibri"/>
                <a:ea typeface="+mn-ea"/>
                <a:cs typeface="+mn-cs"/>
              </a:endParaRPr>
            </a:p>
          </p:txBody>
        </p:sp>
        <p:sp>
          <p:nvSpPr>
            <p:cNvPr id="4" name="TextBox 4"/>
            <p:cNvSpPr txBox="1"/>
            <p:nvPr/>
          </p:nvSpPr>
          <p:spPr>
            <a:xfrm>
              <a:off x="0" y="-38100"/>
              <a:ext cx="812800" cy="850900"/>
            </a:xfrm>
            <a:prstGeom prst="rect">
              <a:avLst/>
            </a:prstGeom>
          </p:spPr>
          <p:txBody>
            <a:bodyPr lIns="50800" tIns="50800" rIns="50800" bIns="50800" rtlCol="0" anchor="ctr"/>
            <a:lstStyle/>
            <a:p>
              <a:pPr marL="0" marR="0" lvl="0" indent="0" algn="ctr" defTabSz="914400" rtl="0" eaLnBrk="1" fontAlgn="auto" latinLnBrk="0" hangingPunct="1">
                <a:lnSpc>
                  <a:spcPts val="28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grpSp>
      <p:sp>
        <p:nvSpPr>
          <p:cNvPr id="8" name="TextBox 8"/>
          <p:cNvSpPr txBox="1"/>
          <p:nvPr/>
        </p:nvSpPr>
        <p:spPr>
          <a:xfrm>
            <a:off x="2743200" y="254120"/>
            <a:ext cx="15240000" cy="10015562"/>
          </a:xfrm>
          <a:prstGeom prst="rect">
            <a:avLst/>
          </a:prstGeom>
        </p:spPr>
        <p:txBody>
          <a:bodyPr wrap="square" lIns="0" tIns="0" rIns="0" bIns="0" rtlCol="0" anchor="t">
            <a:spAutoFit/>
          </a:bodyPr>
          <a:lstStyle/>
          <a:p>
            <a:pPr marL="0" marR="0" lvl="0" indent="0" algn="l" defTabSz="914400" rtl="0" eaLnBrk="1" fontAlgn="auto" latinLnBrk="0" hangingPunct="1">
              <a:lnSpc>
                <a:spcPts val="4550"/>
              </a:lnSpc>
              <a:spcBef>
                <a:spcPts val="0"/>
              </a:spcBef>
              <a:spcAft>
                <a:spcPts val="0"/>
              </a:spcAft>
              <a:buClrTx/>
              <a:buSzTx/>
              <a:buFontTx/>
              <a:buNone/>
              <a:tabLst/>
              <a:defRPr/>
            </a:pPr>
            <a:r>
              <a:rPr kumimoji="0" lang="en-US" sz="3200" b="1" i="0" u="none" strike="noStrike" kern="1200" cap="none" spc="0" normalizeH="0" baseline="0" noProof="0" dirty="0">
                <a:ln>
                  <a:noFill/>
                </a:ln>
                <a:solidFill>
                  <a:srgbClr val="6B705C"/>
                </a:solidFill>
                <a:effectLst/>
                <a:uLnTx/>
                <a:uFillTx/>
                <a:latin typeface="Garet 2"/>
                <a:ea typeface="+mn-ea"/>
                <a:cs typeface="+mn-cs"/>
              </a:rPr>
              <a:t>Citations and References</a:t>
            </a:r>
          </a:p>
          <a:p>
            <a:pPr marL="0" marR="0" lvl="0" indent="0" algn="l" defTabSz="914400" rtl="0" eaLnBrk="1" fontAlgn="auto" latinLnBrk="0" hangingPunct="1">
              <a:lnSpc>
                <a:spcPts val="4550"/>
              </a:lnSpc>
              <a:spcBef>
                <a:spcPts val="0"/>
              </a:spcBef>
              <a:spcAft>
                <a:spcPts val="0"/>
              </a:spcAft>
              <a:buClrTx/>
              <a:buSzTx/>
              <a:buFontTx/>
              <a:buNone/>
              <a:tabLst/>
              <a:defRPr/>
            </a:pPr>
            <a:endParaRPr kumimoji="0" lang="en-US" sz="3200" i="0" u="none" strike="noStrike" kern="1200" cap="none" spc="0" normalizeH="0" baseline="0" noProof="0" dirty="0">
              <a:ln>
                <a:noFill/>
              </a:ln>
              <a:solidFill>
                <a:srgbClr val="6B705C"/>
              </a:solidFill>
              <a:effectLst/>
              <a:uLnTx/>
              <a:uFillTx/>
              <a:latin typeface="Garet 2"/>
              <a:ea typeface="+mn-ea"/>
              <a:cs typeface="+mn-cs"/>
            </a:endParaRPr>
          </a:p>
          <a:p>
            <a:pPr marL="0" marR="0" lvl="0" indent="0" algn="just" defTabSz="914400" rtl="0" eaLnBrk="1" fontAlgn="auto" latinLnBrk="0" hangingPunct="1">
              <a:lnSpc>
                <a:spcPts val="4550"/>
              </a:lnSpc>
              <a:spcBef>
                <a:spcPts val="0"/>
              </a:spcBef>
              <a:spcAft>
                <a:spcPts val="0"/>
              </a:spcAft>
              <a:buClrTx/>
              <a:buSzTx/>
              <a:buFontTx/>
              <a:buNone/>
              <a:tabLst/>
              <a:defRPr/>
            </a:pPr>
            <a:r>
              <a:rPr kumimoji="0" lang="en-US" sz="2400" i="0" u="none" strike="noStrike" kern="1200" cap="none" spc="0" normalizeH="0" baseline="0" noProof="0" dirty="0">
                <a:ln>
                  <a:noFill/>
                </a:ln>
                <a:solidFill>
                  <a:srgbClr val="6B705C"/>
                </a:solidFill>
                <a:effectLst/>
                <a:uLnTx/>
                <a:uFillTx/>
                <a:latin typeface="Garet 2"/>
                <a:ea typeface="+mn-ea"/>
                <a:cs typeface="+mn-cs"/>
              </a:rPr>
              <a:t>Proper citation of sources is a fundamental aspect of academic writing. Writers are required to acknowledge the work of others and provide references for the sources they use, following a specific citation style (e.g., APA, MLA, Chicago).</a:t>
            </a:r>
          </a:p>
          <a:p>
            <a:pPr marL="0" marR="0" lvl="0" indent="0" algn="l" defTabSz="914400" rtl="0" eaLnBrk="1" fontAlgn="auto" latinLnBrk="0" hangingPunct="1">
              <a:lnSpc>
                <a:spcPts val="4550"/>
              </a:lnSpc>
              <a:spcBef>
                <a:spcPts val="0"/>
              </a:spcBef>
              <a:spcAft>
                <a:spcPts val="0"/>
              </a:spcAft>
              <a:buClrTx/>
              <a:buSzTx/>
              <a:buFontTx/>
              <a:buNone/>
              <a:tabLst/>
              <a:defRPr/>
            </a:pPr>
            <a:endParaRPr kumimoji="0" lang="en-US" sz="3200" b="1" i="0" u="none" strike="noStrike" kern="1200" cap="none" spc="0" normalizeH="0" baseline="0" noProof="0" dirty="0">
              <a:ln>
                <a:noFill/>
              </a:ln>
              <a:solidFill>
                <a:srgbClr val="6B705C"/>
              </a:solidFill>
              <a:effectLst/>
              <a:uLnTx/>
              <a:uFillTx/>
              <a:latin typeface="Garet 2"/>
              <a:ea typeface="+mn-ea"/>
              <a:cs typeface="+mn-cs"/>
            </a:endParaRPr>
          </a:p>
          <a:p>
            <a:pPr marL="0" marR="0" lvl="0" indent="0" algn="l" defTabSz="914400" rtl="0" eaLnBrk="1" fontAlgn="auto" latinLnBrk="0" hangingPunct="1">
              <a:lnSpc>
                <a:spcPts val="4550"/>
              </a:lnSpc>
              <a:spcBef>
                <a:spcPts val="0"/>
              </a:spcBef>
              <a:spcAft>
                <a:spcPts val="0"/>
              </a:spcAft>
              <a:buClrTx/>
              <a:buSzTx/>
              <a:buFontTx/>
              <a:buNone/>
              <a:tabLst/>
              <a:defRPr/>
            </a:pPr>
            <a:r>
              <a:rPr kumimoji="0" lang="en-US" sz="3200" b="1" i="0" u="none" strike="noStrike" kern="1200" cap="none" spc="0" normalizeH="0" baseline="0" noProof="0" dirty="0">
                <a:ln>
                  <a:noFill/>
                </a:ln>
                <a:solidFill>
                  <a:srgbClr val="6B705C"/>
                </a:solidFill>
                <a:effectLst/>
                <a:uLnTx/>
                <a:uFillTx/>
                <a:latin typeface="Garet 2"/>
                <a:ea typeface="+mn-ea"/>
                <a:cs typeface="+mn-cs"/>
              </a:rPr>
              <a:t>Structured Format</a:t>
            </a:r>
          </a:p>
          <a:p>
            <a:pPr marL="0" marR="0" lvl="0" indent="0" algn="l" defTabSz="914400" rtl="0" eaLnBrk="1" fontAlgn="auto" latinLnBrk="0" hangingPunct="1">
              <a:lnSpc>
                <a:spcPts val="4550"/>
              </a:lnSpc>
              <a:spcBef>
                <a:spcPts val="0"/>
              </a:spcBef>
              <a:spcAft>
                <a:spcPts val="0"/>
              </a:spcAft>
              <a:buClrTx/>
              <a:buSzTx/>
              <a:buFontTx/>
              <a:buNone/>
              <a:tabLst/>
              <a:defRPr/>
            </a:pPr>
            <a:endParaRPr kumimoji="0" lang="en-US" sz="3200" b="1" i="0" u="none" strike="noStrike" kern="1200" cap="none" spc="0" normalizeH="0" baseline="0" noProof="0" dirty="0">
              <a:ln>
                <a:noFill/>
              </a:ln>
              <a:solidFill>
                <a:srgbClr val="6B705C"/>
              </a:solidFill>
              <a:effectLst/>
              <a:uLnTx/>
              <a:uFillTx/>
              <a:latin typeface="Garet 2"/>
              <a:ea typeface="+mn-ea"/>
              <a:cs typeface="+mn-cs"/>
            </a:endParaRPr>
          </a:p>
          <a:p>
            <a:pPr marL="0" marR="0" lvl="0" indent="0" algn="just" defTabSz="914400" rtl="0" eaLnBrk="1" fontAlgn="auto" latinLnBrk="0" hangingPunct="1">
              <a:lnSpc>
                <a:spcPts val="4550"/>
              </a:lnSpc>
              <a:spcBef>
                <a:spcPts val="0"/>
              </a:spcBef>
              <a:spcAft>
                <a:spcPts val="0"/>
              </a:spcAft>
              <a:buClrTx/>
              <a:buSzTx/>
              <a:buFontTx/>
              <a:buNone/>
              <a:tabLst/>
              <a:defRPr/>
            </a:pPr>
            <a:r>
              <a:rPr kumimoji="0" lang="en-US" sz="2400" i="0" u="none" strike="noStrike" kern="1200" cap="none" spc="0" normalizeH="0" baseline="0" noProof="0" dirty="0">
                <a:ln>
                  <a:noFill/>
                </a:ln>
                <a:solidFill>
                  <a:srgbClr val="6B705C"/>
                </a:solidFill>
                <a:effectLst/>
                <a:uLnTx/>
                <a:uFillTx/>
                <a:latin typeface="Garet 2"/>
                <a:ea typeface="+mn-ea"/>
                <a:cs typeface="+mn-cs"/>
              </a:rPr>
              <a:t>Academic writing often follows a structured format, including an introduction, literature review, methodology (in research papers), main body, analysis, conclusion, and references or bibliography. This structure helps readers navigate the content.</a:t>
            </a:r>
          </a:p>
          <a:p>
            <a:pPr marL="0" marR="0" lvl="0" indent="0" algn="l" defTabSz="914400" rtl="0" eaLnBrk="1" fontAlgn="auto" latinLnBrk="0" hangingPunct="1">
              <a:lnSpc>
                <a:spcPts val="4550"/>
              </a:lnSpc>
              <a:spcBef>
                <a:spcPts val="0"/>
              </a:spcBef>
              <a:spcAft>
                <a:spcPts val="0"/>
              </a:spcAft>
              <a:buClrTx/>
              <a:buSzTx/>
              <a:buFontTx/>
              <a:buNone/>
              <a:tabLst/>
              <a:defRPr/>
            </a:pPr>
            <a:endParaRPr kumimoji="0" lang="en-US" sz="3200" b="1" i="0" u="none" strike="noStrike" kern="1200" cap="none" spc="0" normalizeH="0" baseline="0" noProof="0" dirty="0">
              <a:ln>
                <a:noFill/>
              </a:ln>
              <a:solidFill>
                <a:srgbClr val="6B705C"/>
              </a:solidFill>
              <a:effectLst/>
              <a:uLnTx/>
              <a:uFillTx/>
              <a:latin typeface="Garet 2"/>
              <a:ea typeface="+mn-ea"/>
              <a:cs typeface="+mn-cs"/>
            </a:endParaRPr>
          </a:p>
          <a:p>
            <a:pPr marL="0" marR="0" lvl="0" indent="0" algn="l" defTabSz="914400" rtl="0" eaLnBrk="1" fontAlgn="auto" latinLnBrk="0" hangingPunct="1">
              <a:lnSpc>
                <a:spcPts val="4550"/>
              </a:lnSpc>
              <a:spcBef>
                <a:spcPts val="0"/>
              </a:spcBef>
              <a:spcAft>
                <a:spcPts val="0"/>
              </a:spcAft>
              <a:buClrTx/>
              <a:buSzTx/>
              <a:buFontTx/>
              <a:buNone/>
              <a:tabLst/>
              <a:defRPr/>
            </a:pPr>
            <a:r>
              <a:rPr kumimoji="0" lang="en-US" sz="3200" b="1" i="0" u="none" strike="noStrike" kern="1200" cap="none" spc="0" normalizeH="0" baseline="0" noProof="0" dirty="0">
                <a:ln>
                  <a:noFill/>
                </a:ln>
                <a:solidFill>
                  <a:srgbClr val="6B705C"/>
                </a:solidFill>
                <a:effectLst/>
                <a:uLnTx/>
                <a:uFillTx/>
                <a:latin typeface="Garet 2"/>
                <a:ea typeface="+mn-ea"/>
                <a:cs typeface="+mn-cs"/>
              </a:rPr>
              <a:t>Formal Tone</a:t>
            </a:r>
          </a:p>
          <a:p>
            <a:pPr marL="0" marR="0" lvl="0" indent="0" algn="l" defTabSz="914400" rtl="0" eaLnBrk="1" fontAlgn="auto" latinLnBrk="0" hangingPunct="1">
              <a:lnSpc>
                <a:spcPts val="4550"/>
              </a:lnSpc>
              <a:spcBef>
                <a:spcPts val="0"/>
              </a:spcBef>
              <a:spcAft>
                <a:spcPts val="0"/>
              </a:spcAft>
              <a:buClrTx/>
              <a:buSzTx/>
              <a:buFontTx/>
              <a:buNone/>
              <a:tabLst/>
              <a:defRPr/>
            </a:pPr>
            <a:endParaRPr kumimoji="0" lang="en-US" sz="3200" b="1" i="0" u="none" strike="noStrike" kern="1200" cap="none" spc="0" normalizeH="0" baseline="0" noProof="0" dirty="0">
              <a:ln>
                <a:noFill/>
              </a:ln>
              <a:solidFill>
                <a:srgbClr val="6B705C"/>
              </a:solidFill>
              <a:effectLst/>
              <a:uLnTx/>
              <a:uFillTx/>
              <a:latin typeface="Garet 2"/>
              <a:ea typeface="+mn-ea"/>
              <a:cs typeface="+mn-cs"/>
            </a:endParaRPr>
          </a:p>
          <a:p>
            <a:pPr marL="0" marR="0" lvl="0" indent="0" algn="just" defTabSz="914400" rtl="0" eaLnBrk="1" fontAlgn="auto" latinLnBrk="0" hangingPunct="1">
              <a:lnSpc>
                <a:spcPts val="4550"/>
              </a:lnSpc>
              <a:spcBef>
                <a:spcPts val="0"/>
              </a:spcBef>
              <a:spcAft>
                <a:spcPts val="0"/>
              </a:spcAft>
              <a:buClrTx/>
              <a:buSzTx/>
              <a:buFontTx/>
              <a:buNone/>
              <a:tabLst/>
              <a:defRPr/>
            </a:pPr>
            <a:r>
              <a:rPr kumimoji="0" lang="en-US" sz="2400" i="0" u="none" strike="noStrike" kern="1200" cap="none" spc="0" normalizeH="0" baseline="0" noProof="0" dirty="0">
                <a:ln>
                  <a:noFill/>
                </a:ln>
                <a:solidFill>
                  <a:srgbClr val="6B705C"/>
                </a:solidFill>
                <a:effectLst/>
                <a:uLnTx/>
                <a:uFillTx/>
                <a:latin typeface="Garet 2"/>
                <a:ea typeface="+mn-ea"/>
                <a:cs typeface="+mn-cs"/>
              </a:rPr>
              <a:t>It maintains a formal and scholarly tone. Slang, colloquial language, and contractions are typically avoided.</a:t>
            </a:r>
          </a:p>
          <a:p>
            <a:pPr marL="0" marR="0" lvl="0" indent="0" algn="l" defTabSz="914400" rtl="0" eaLnBrk="1" fontAlgn="auto" latinLnBrk="0" hangingPunct="1">
              <a:lnSpc>
                <a:spcPts val="4550"/>
              </a:lnSpc>
              <a:spcBef>
                <a:spcPts val="0"/>
              </a:spcBef>
              <a:spcAft>
                <a:spcPts val="0"/>
              </a:spcAft>
              <a:buClrTx/>
              <a:buSzTx/>
              <a:buFontTx/>
              <a:buNone/>
              <a:tabLst/>
              <a:defRPr/>
            </a:pPr>
            <a:endParaRPr kumimoji="0" lang="en-US" sz="3500" b="0" i="0" u="none" strike="noStrike" kern="1200" cap="none" spc="0" normalizeH="0" baseline="0" noProof="0" dirty="0">
              <a:ln>
                <a:noFill/>
              </a:ln>
              <a:solidFill>
                <a:srgbClr val="6B705C"/>
              </a:solidFill>
              <a:effectLst/>
              <a:uLnTx/>
              <a:uFillTx/>
              <a:latin typeface="Garet 2"/>
              <a:ea typeface="+mn-ea"/>
              <a:cs typeface="+mn-cs"/>
            </a:endParaRPr>
          </a:p>
        </p:txBody>
      </p:sp>
      <p:sp>
        <p:nvSpPr>
          <p:cNvPr id="9" name="Freeform 9"/>
          <p:cNvSpPr/>
          <p:nvPr/>
        </p:nvSpPr>
        <p:spPr>
          <a:xfrm>
            <a:off x="1399597" y="3957769"/>
            <a:ext cx="1224653" cy="1224653"/>
          </a:xfrm>
          <a:custGeom>
            <a:avLst/>
            <a:gdLst/>
            <a:ahLst/>
            <a:cxnLst/>
            <a:rect l="l" t="t" r="r" b="b"/>
            <a:pathLst>
              <a:path w="1224653" h="1224653">
                <a:moveTo>
                  <a:pt x="0" y="0"/>
                </a:moveTo>
                <a:lnTo>
                  <a:pt x="1224653" y="0"/>
                </a:lnTo>
                <a:lnTo>
                  <a:pt x="1224653" y="1224653"/>
                </a:lnTo>
                <a:lnTo>
                  <a:pt x="0" y="1224653"/>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N" sz="18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70688131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rot="-10800000">
            <a:off x="0" y="0"/>
            <a:ext cx="2011924" cy="10287000"/>
            <a:chOff x="0" y="0"/>
            <a:chExt cx="529889" cy="2709333"/>
          </a:xfrm>
        </p:grpSpPr>
        <p:sp>
          <p:nvSpPr>
            <p:cNvPr id="3" name="Freeform 3"/>
            <p:cNvSpPr/>
            <p:nvPr/>
          </p:nvSpPr>
          <p:spPr>
            <a:xfrm>
              <a:off x="0" y="0"/>
              <a:ext cx="529889" cy="2709333"/>
            </a:xfrm>
            <a:custGeom>
              <a:avLst/>
              <a:gdLst/>
              <a:ahLst/>
              <a:cxnLst/>
              <a:rect l="l" t="t" r="r" b="b"/>
              <a:pathLst>
                <a:path w="529889" h="2709333">
                  <a:moveTo>
                    <a:pt x="0" y="0"/>
                  </a:moveTo>
                  <a:lnTo>
                    <a:pt x="529889" y="0"/>
                  </a:lnTo>
                  <a:lnTo>
                    <a:pt x="529889" y="2709333"/>
                  </a:lnTo>
                  <a:lnTo>
                    <a:pt x="0" y="2709333"/>
                  </a:lnTo>
                  <a:close/>
                </a:path>
              </a:pathLst>
            </a:custGeom>
            <a:solidFill>
              <a:srgbClr val="6B705C"/>
            </a:solid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N" sz="1800" b="0" i="0" u="none" strike="noStrike" kern="1200" cap="none" spc="0" normalizeH="0" baseline="0" noProof="0">
                <a:ln>
                  <a:noFill/>
                </a:ln>
                <a:solidFill>
                  <a:prstClr val="black"/>
                </a:solidFill>
                <a:effectLst/>
                <a:uLnTx/>
                <a:uFillTx/>
                <a:latin typeface="Calibri"/>
                <a:ea typeface="+mn-ea"/>
                <a:cs typeface="+mn-cs"/>
              </a:endParaRPr>
            </a:p>
          </p:txBody>
        </p:sp>
        <p:sp>
          <p:nvSpPr>
            <p:cNvPr id="4" name="TextBox 4"/>
            <p:cNvSpPr txBox="1"/>
            <p:nvPr/>
          </p:nvSpPr>
          <p:spPr>
            <a:xfrm>
              <a:off x="0" y="-38100"/>
              <a:ext cx="812800" cy="850900"/>
            </a:xfrm>
            <a:prstGeom prst="rect">
              <a:avLst/>
            </a:prstGeom>
          </p:spPr>
          <p:txBody>
            <a:bodyPr lIns="50800" tIns="50800" rIns="50800" bIns="50800" rtlCol="0" anchor="ctr"/>
            <a:lstStyle/>
            <a:p>
              <a:pPr marL="0" marR="0" lvl="0" indent="0" algn="ctr" defTabSz="914400" rtl="0" eaLnBrk="1" fontAlgn="auto" latinLnBrk="0" hangingPunct="1">
                <a:lnSpc>
                  <a:spcPts val="28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grpSp>
      <p:sp>
        <p:nvSpPr>
          <p:cNvPr id="8" name="TextBox 8"/>
          <p:cNvSpPr txBox="1"/>
          <p:nvPr/>
        </p:nvSpPr>
        <p:spPr>
          <a:xfrm>
            <a:off x="2743200" y="254120"/>
            <a:ext cx="15240000" cy="9620582"/>
          </a:xfrm>
          <a:prstGeom prst="rect">
            <a:avLst/>
          </a:prstGeom>
        </p:spPr>
        <p:txBody>
          <a:bodyPr wrap="square" lIns="0" tIns="0" rIns="0" bIns="0" rtlCol="0" anchor="t">
            <a:spAutoFit/>
          </a:bodyPr>
          <a:lstStyle/>
          <a:p>
            <a:pPr marL="0" marR="0" lvl="0" indent="0" algn="l" defTabSz="914400" rtl="0" eaLnBrk="1" fontAlgn="auto" latinLnBrk="0" hangingPunct="1">
              <a:lnSpc>
                <a:spcPts val="4550"/>
              </a:lnSpc>
              <a:spcBef>
                <a:spcPts val="0"/>
              </a:spcBef>
              <a:spcAft>
                <a:spcPts val="0"/>
              </a:spcAft>
              <a:buClrTx/>
              <a:buSzTx/>
              <a:buFontTx/>
              <a:buNone/>
              <a:tabLst/>
              <a:defRPr/>
            </a:pPr>
            <a:r>
              <a:rPr kumimoji="0" lang="en-US" sz="3200" b="1" i="0" u="none" strike="noStrike" kern="1200" cap="none" spc="0" normalizeH="0" baseline="0" noProof="0" dirty="0">
                <a:ln>
                  <a:noFill/>
                </a:ln>
                <a:solidFill>
                  <a:srgbClr val="6B705C"/>
                </a:solidFill>
                <a:effectLst/>
                <a:uLnTx/>
                <a:uFillTx/>
                <a:latin typeface="Garet 2"/>
                <a:ea typeface="+mn-ea"/>
                <a:cs typeface="+mn-cs"/>
              </a:rPr>
              <a:t>Audience</a:t>
            </a:r>
          </a:p>
          <a:p>
            <a:pPr marL="0" marR="0" lvl="0" indent="0" algn="l" defTabSz="914400" rtl="0" eaLnBrk="1" fontAlgn="auto" latinLnBrk="0" hangingPunct="1">
              <a:lnSpc>
                <a:spcPts val="4550"/>
              </a:lnSpc>
              <a:spcBef>
                <a:spcPts val="0"/>
              </a:spcBef>
              <a:spcAft>
                <a:spcPts val="0"/>
              </a:spcAft>
              <a:buClrTx/>
              <a:buSzTx/>
              <a:buFontTx/>
              <a:buNone/>
              <a:tabLst/>
              <a:defRPr/>
            </a:pPr>
            <a:endParaRPr lang="en-US" sz="3200" b="1" dirty="0">
              <a:solidFill>
                <a:srgbClr val="6B705C"/>
              </a:solidFill>
              <a:latin typeface="Garet 2"/>
            </a:endParaRPr>
          </a:p>
          <a:p>
            <a:pPr marL="0" marR="0" lvl="0" indent="0" algn="just" defTabSz="914400" rtl="0" eaLnBrk="1" fontAlgn="auto" latinLnBrk="0" hangingPunct="1">
              <a:lnSpc>
                <a:spcPct val="150000"/>
              </a:lnSpc>
              <a:spcBef>
                <a:spcPts val="0"/>
              </a:spcBef>
              <a:spcAft>
                <a:spcPts val="0"/>
              </a:spcAft>
              <a:buClrTx/>
              <a:buSzTx/>
              <a:buFontTx/>
              <a:buNone/>
              <a:tabLst/>
              <a:defRPr/>
            </a:pPr>
            <a:r>
              <a:rPr kumimoji="0" lang="en-US" sz="2400" i="0" u="none" strike="noStrike" kern="1200" cap="none" spc="0" normalizeH="0" baseline="0" noProof="0" dirty="0">
                <a:ln>
                  <a:noFill/>
                </a:ln>
                <a:solidFill>
                  <a:srgbClr val="6B705C"/>
                </a:solidFill>
                <a:effectLst/>
                <a:uLnTx/>
                <a:uFillTx/>
                <a:latin typeface="Garet 2"/>
                <a:ea typeface="+mn-ea"/>
                <a:cs typeface="+mn-cs"/>
              </a:rPr>
              <a:t>Academic writing is usually intended for an educated and specialized audience, such as professors, researchers, or fellow students. As such, it assumes a certain level of prior knowledge in the field.</a:t>
            </a:r>
          </a:p>
          <a:p>
            <a:pPr marL="0" marR="0" lvl="0" indent="0" algn="l" defTabSz="914400" rtl="0" eaLnBrk="1" fontAlgn="auto" latinLnBrk="0" hangingPunct="1">
              <a:lnSpc>
                <a:spcPts val="4550"/>
              </a:lnSpc>
              <a:spcBef>
                <a:spcPts val="0"/>
              </a:spcBef>
              <a:spcAft>
                <a:spcPts val="0"/>
              </a:spcAft>
              <a:buClrTx/>
              <a:buSzTx/>
              <a:buFontTx/>
              <a:buNone/>
              <a:tabLst/>
              <a:defRPr/>
            </a:pPr>
            <a:endParaRPr kumimoji="0" lang="en-US" sz="3200" b="1" i="0" u="none" strike="noStrike" kern="1200" cap="none" spc="0" normalizeH="0" baseline="0" noProof="0" dirty="0">
              <a:ln>
                <a:noFill/>
              </a:ln>
              <a:solidFill>
                <a:srgbClr val="6B705C"/>
              </a:solidFill>
              <a:effectLst/>
              <a:uLnTx/>
              <a:uFillTx/>
              <a:latin typeface="Garet 2"/>
              <a:ea typeface="+mn-ea"/>
              <a:cs typeface="+mn-cs"/>
            </a:endParaRPr>
          </a:p>
          <a:p>
            <a:pPr marL="0" marR="0" lvl="0" indent="0" algn="l" defTabSz="914400" rtl="0" eaLnBrk="1" fontAlgn="auto" latinLnBrk="0" hangingPunct="1">
              <a:lnSpc>
                <a:spcPts val="4550"/>
              </a:lnSpc>
              <a:spcBef>
                <a:spcPts val="0"/>
              </a:spcBef>
              <a:spcAft>
                <a:spcPts val="0"/>
              </a:spcAft>
              <a:buClrTx/>
              <a:buSzTx/>
              <a:buFontTx/>
              <a:buNone/>
              <a:tabLst/>
              <a:defRPr/>
            </a:pPr>
            <a:r>
              <a:rPr kumimoji="0" lang="en-US" sz="3200" b="1" i="0" u="none" strike="noStrike" kern="1200" cap="none" spc="0" normalizeH="0" baseline="0" noProof="0" dirty="0">
                <a:ln>
                  <a:noFill/>
                </a:ln>
                <a:solidFill>
                  <a:srgbClr val="6B705C"/>
                </a:solidFill>
                <a:effectLst/>
                <a:uLnTx/>
                <a:uFillTx/>
                <a:latin typeface="Garet 2"/>
                <a:ea typeface="+mn-ea"/>
                <a:cs typeface="+mn-cs"/>
              </a:rPr>
              <a:t>Revision and Proofreading</a:t>
            </a:r>
          </a:p>
          <a:p>
            <a:pPr marL="0" marR="0" lvl="0" indent="0" algn="l" defTabSz="914400" rtl="0" eaLnBrk="1" fontAlgn="auto" latinLnBrk="0" hangingPunct="1">
              <a:lnSpc>
                <a:spcPts val="4550"/>
              </a:lnSpc>
              <a:spcBef>
                <a:spcPts val="0"/>
              </a:spcBef>
              <a:spcAft>
                <a:spcPts val="0"/>
              </a:spcAft>
              <a:buClrTx/>
              <a:buSzTx/>
              <a:buFontTx/>
              <a:buNone/>
              <a:tabLst/>
              <a:defRPr/>
            </a:pPr>
            <a:endParaRPr lang="en-US" sz="3200" b="1" dirty="0">
              <a:solidFill>
                <a:srgbClr val="6B705C"/>
              </a:solidFill>
              <a:latin typeface="Garet 2"/>
            </a:endParaRPr>
          </a:p>
          <a:p>
            <a:pPr marL="0" marR="0" lvl="0" indent="0" algn="just" defTabSz="914400" rtl="0" eaLnBrk="1" fontAlgn="auto" latinLnBrk="0" hangingPunct="1">
              <a:lnSpc>
                <a:spcPct val="150000"/>
              </a:lnSpc>
              <a:spcBef>
                <a:spcPts val="0"/>
              </a:spcBef>
              <a:spcAft>
                <a:spcPts val="0"/>
              </a:spcAft>
              <a:buClrTx/>
              <a:buSzTx/>
              <a:buFontTx/>
              <a:buNone/>
              <a:tabLst/>
              <a:defRPr/>
            </a:pPr>
            <a:r>
              <a:rPr kumimoji="0" lang="en-US" sz="2400" i="0" u="none" strike="noStrike" kern="1200" cap="none" spc="0" normalizeH="0" baseline="0" noProof="0" dirty="0">
                <a:ln>
                  <a:noFill/>
                </a:ln>
                <a:solidFill>
                  <a:srgbClr val="6B705C"/>
                </a:solidFill>
                <a:effectLst/>
                <a:uLnTx/>
                <a:uFillTx/>
                <a:latin typeface="Garet 2"/>
                <a:ea typeface="+mn-ea"/>
                <a:cs typeface="+mn-cs"/>
              </a:rPr>
              <a:t>Academic writing requires careful revision and proofreading to ensure accuracy and adherence to style and formatting guidelines.</a:t>
            </a:r>
          </a:p>
          <a:p>
            <a:pPr marL="0" marR="0" lvl="0" indent="0" algn="just" defTabSz="914400" rtl="0" eaLnBrk="1" fontAlgn="auto" latinLnBrk="0" hangingPunct="1">
              <a:lnSpc>
                <a:spcPct val="150000"/>
              </a:lnSpc>
              <a:spcBef>
                <a:spcPts val="0"/>
              </a:spcBef>
              <a:spcAft>
                <a:spcPts val="0"/>
              </a:spcAft>
              <a:buClrTx/>
              <a:buSzTx/>
              <a:buFontTx/>
              <a:buNone/>
              <a:tabLst/>
              <a:defRPr/>
            </a:pPr>
            <a:endParaRPr lang="en-US" sz="2400" b="1" dirty="0">
              <a:solidFill>
                <a:srgbClr val="6B705C"/>
              </a:solidFill>
              <a:latin typeface="Garet 2"/>
            </a:endParaRPr>
          </a:p>
          <a:p>
            <a:pPr marL="0" marR="0" lvl="0" indent="0" algn="just" defTabSz="914400" rtl="0" eaLnBrk="1" fontAlgn="auto" latinLnBrk="0" hangingPunct="1">
              <a:lnSpc>
                <a:spcPct val="150000"/>
              </a:lnSpc>
              <a:spcBef>
                <a:spcPts val="0"/>
              </a:spcBef>
              <a:spcAft>
                <a:spcPts val="0"/>
              </a:spcAft>
              <a:buClrTx/>
              <a:buSzTx/>
              <a:buFontTx/>
              <a:buNone/>
              <a:tabLst/>
              <a:defRPr/>
            </a:pPr>
            <a:endParaRPr kumimoji="0" lang="en-US" sz="2400" b="1" i="0" u="none" strike="noStrike" kern="1200" cap="none" spc="0" normalizeH="0" baseline="0" noProof="0" dirty="0">
              <a:ln>
                <a:noFill/>
              </a:ln>
              <a:solidFill>
                <a:srgbClr val="6B705C"/>
              </a:solidFill>
              <a:effectLst/>
              <a:uLnTx/>
              <a:uFillTx/>
              <a:latin typeface="Garet 2"/>
              <a:ea typeface="+mn-ea"/>
              <a:cs typeface="+mn-cs"/>
            </a:endParaRPr>
          </a:p>
          <a:p>
            <a:pPr marL="0" marR="0" lvl="0" indent="0" algn="just" defTabSz="914400" rtl="0" eaLnBrk="1" fontAlgn="auto" latinLnBrk="0" hangingPunct="1">
              <a:lnSpc>
                <a:spcPct val="150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6B705C"/>
                </a:solidFill>
                <a:effectLst/>
                <a:uLnTx/>
                <a:uFillTx/>
                <a:latin typeface="Garet 2"/>
                <a:ea typeface="+mn-ea"/>
                <a:cs typeface="+mn-cs"/>
              </a:rPr>
              <a:t>EXAMPLES OF ACADEMIC WRITING: </a:t>
            </a:r>
            <a:r>
              <a:rPr kumimoji="0" lang="en-US" sz="2400" i="0" u="none" strike="noStrike" kern="1200" cap="none" spc="0" normalizeH="0" baseline="0" noProof="0" dirty="0">
                <a:ln>
                  <a:noFill/>
                </a:ln>
                <a:solidFill>
                  <a:srgbClr val="6B705C"/>
                </a:solidFill>
                <a:effectLst/>
                <a:uLnTx/>
                <a:uFillTx/>
                <a:latin typeface="Garet 2"/>
                <a:ea typeface="+mn-ea"/>
                <a:cs typeface="+mn-cs"/>
              </a:rPr>
              <a:t>Common types of academic writing include research papers, essays, literature reviews, theses, dissertations, conference papers, and scholarly articles. The style and conventions may vary slightly depending on the discipline and the specific academic context.</a:t>
            </a:r>
          </a:p>
          <a:p>
            <a:pPr marL="0" marR="0" lvl="0" indent="0" algn="l" defTabSz="914400" rtl="0" eaLnBrk="1" fontAlgn="auto" latinLnBrk="0" hangingPunct="1">
              <a:lnSpc>
                <a:spcPts val="4550"/>
              </a:lnSpc>
              <a:spcBef>
                <a:spcPts val="0"/>
              </a:spcBef>
              <a:spcAft>
                <a:spcPts val="0"/>
              </a:spcAft>
              <a:buClrTx/>
              <a:buSzTx/>
              <a:buFontTx/>
              <a:buNone/>
              <a:tabLst/>
              <a:defRPr/>
            </a:pPr>
            <a:endParaRPr kumimoji="0" lang="en-US" sz="3500" b="0" i="0" u="none" strike="noStrike" kern="1200" cap="none" spc="0" normalizeH="0" baseline="0" noProof="0" dirty="0">
              <a:ln>
                <a:noFill/>
              </a:ln>
              <a:solidFill>
                <a:srgbClr val="6B705C"/>
              </a:solidFill>
              <a:effectLst/>
              <a:uLnTx/>
              <a:uFillTx/>
              <a:latin typeface="Garet 2"/>
              <a:ea typeface="+mn-ea"/>
              <a:cs typeface="+mn-cs"/>
            </a:endParaRPr>
          </a:p>
        </p:txBody>
      </p:sp>
      <p:sp>
        <p:nvSpPr>
          <p:cNvPr id="9" name="Freeform 9"/>
          <p:cNvSpPr/>
          <p:nvPr/>
        </p:nvSpPr>
        <p:spPr>
          <a:xfrm>
            <a:off x="1399597" y="3957769"/>
            <a:ext cx="1224653" cy="1224653"/>
          </a:xfrm>
          <a:custGeom>
            <a:avLst/>
            <a:gdLst/>
            <a:ahLst/>
            <a:cxnLst/>
            <a:rect l="l" t="t" r="r" b="b"/>
            <a:pathLst>
              <a:path w="1224653" h="1224653">
                <a:moveTo>
                  <a:pt x="0" y="0"/>
                </a:moveTo>
                <a:lnTo>
                  <a:pt x="1224653" y="0"/>
                </a:lnTo>
                <a:lnTo>
                  <a:pt x="1224653" y="1224653"/>
                </a:lnTo>
                <a:lnTo>
                  <a:pt x="0" y="1224653"/>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N" sz="18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12810221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rot="-10800000">
            <a:off x="0" y="0"/>
            <a:ext cx="1066800" cy="10287000"/>
            <a:chOff x="0" y="0"/>
            <a:chExt cx="529889" cy="2709333"/>
          </a:xfrm>
        </p:grpSpPr>
        <p:sp>
          <p:nvSpPr>
            <p:cNvPr id="3" name="Freeform 3"/>
            <p:cNvSpPr/>
            <p:nvPr/>
          </p:nvSpPr>
          <p:spPr>
            <a:xfrm>
              <a:off x="0" y="0"/>
              <a:ext cx="529889" cy="2709333"/>
            </a:xfrm>
            <a:custGeom>
              <a:avLst/>
              <a:gdLst/>
              <a:ahLst/>
              <a:cxnLst/>
              <a:rect l="l" t="t" r="r" b="b"/>
              <a:pathLst>
                <a:path w="529889" h="2709333">
                  <a:moveTo>
                    <a:pt x="0" y="0"/>
                  </a:moveTo>
                  <a:lnTo>
                    <a:pt x="529889" y="0"/>
                  </a:lnTo>
                  <a:lnTo>
                    <a:pt x="529889" y="2709333"/>
                  </a:lnTo>
                  <a:lnTo>
                    <a:pt x="0" y="2709333"/>
                  </a:lnTo>
                  <a:close/>
                </a:path>
              </a:pathLst>
            </a:custGeom>
            <a:solidFill>
              <a:srgbClr val="6B705C"/>
            </a:solid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N" sz="1800" b="0" i="0" u="none" strike="noStrike" kern="1200" cap="none" spc="0" normalizeH="0" baseline="0" noProof="0">
                <a:ln>
                  <a:noFill/>
                </a:ln>
                <a:solidFill>
                  <a:prstClr val="black"/>
                </a:solidFill>
                <a:effectLst/>
                <a:uLnTx/>
                <a:uFillTx/>
                <a:latin typeface="Calibri"/>
                <a:ea typeface="+mn-ea"/>
                <a:cs typeface="+mn-cs"/>
              </a:endParaRPr>
            </a:p>
          </p:txBody>
        </p:sp>
        <p:sp>
          <p:nvSpPr>
            <p:cNvPr id="4" name="TextBox 4"/>
            <p:cNvSpPr txBox="1"/>
            <p:nvPr/>
          </p:nvSpPr>
          <p:spPr>
            <a:xfrm>
              <a:off x="0" y="-38100"/>
              <a:ext cx="812800" cy="850900"/>
            </a:xfrm>
            <a:prstGeom prst="rect">
              <a:avLst/>
            </a:prstGeom>
          </p:spPr>
          <p:txBody>
            <a:bodyPr lIns="50800" tIns="50800" rIns="50800" bIns="50800" rtlCol="0" anchor="ctr"/>
            <a:lstStyle/>
            <a:p>
              <a:pPr marL="0" marR="0" lvl="0" indent="0" algn="ctr" defTabSz="914400" rtl="0" eaLnBrk="1" fontAlgn="auto" latinLnBrk="0" hangingPunct="1">
                <a:lnSpc>
                  <a:spcPts val="28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grpSp>
      <p:sp>
        <p:nvSpPr>
          <p:cNvPr id="8" name="TextBox 8"/>
          <p:cNvSpPr txBox="1"/>
          <p:nvPr/>
        </p:nvSpPr>
        <p:spPr>
          <a:xfrm>
            <a:off x="1708028" y="254120"/>
            <a:ext cx="16275172" cy="14073083"/>
          </a:xfrm>
          <a:prstGeom prst="rect">
            <a:avLst/>
          </a:prstGeom>
        </p:spPr>
        <p:txBody>
          <a:bodyPr wrap="square" lIns="0" tIns="0" rIns="0" bIns="0" rtlCol="0" anchor="t">
            <a:spAutoFit/>
          </a:bodyPr>
          <a:lstStyle/>
          <a:p>
            <a:pPr marL="0" marR="0" lvl="0" indent="0" algn="l" defTabSz="914400" rtl="0" eaLnBrk="1" fontAlgn="auto" latinLnBrk="0" hangingPunct="1">
              <a:lnSpc>
                <a:spcPts val="4550"/>
              </a:lnSpc>
              <a:spcBef>
                <a:spcPts val="0"/>
              </a:spcBef>
              <a:spcAft>
                <a:spcPts val="0"/>
              </a:spcAft>
              <a:buClrTx/>
              <a:buSzTx/>
              <a:buFontTx/>
              <a:buNone/>
              <a:tabLst/>
              <a:defRPr/>
            </a:pPr>
            <a:r>
              <a:rPr lang="en-US" sz="3200" b="1" dirty="0">
                <a:solidFill>
                  <a:srgbClr val="6B705C"/>
                </a:solidFill>
                <a:latin typeface="Garet 2"/>
              </a:rPr>
              <a:t>Abstract in a Research Paper</a:t>
            </a:r>
          </a:p>
          <a:p>
            <a:pPr marL="0" marR="0" lvl="0" indent="0" algn="l" defTabSz="914400" rtl="0" eaLnBrk="1" fontAlgn="auto" latinLnBrk="0" hangingPunct="1">
              <a:lnSpc>
                <a:spcPts val="4550"/>
              </a:lnSpc>
              <a:spcBef>
                <a:spcPts val="0"/>
              </a:spcBef>
              <a:spcAft>
                <a:spcPts val="0"/>
              </a:spcAft>
              <a:buClrTx/>
              <a:buSzTx/>
              <a:buFontTx/>
              <a:buNone/>
              <a:tabLst/>
              <a:defRPr/>
            </a:pPr>
            <a:endParaRPr lang="en-US" sz="3200" b="1" dirty="0">
              <a:solidFill>
                <a:srgbClr val="6B705C"/>
              </a:solidFill>
              <a:latin typeface="Garet 2"/>
            </a:endParaRPr>
          </a:p>
          <a:p>
            <a:pPr marL="0" marR="0" lvl="0" indent="0" algn="just" defTabSz="914400" rtl="0" eaLnBrk="1" fontAlgn="auto" latinLnBrk="0" hangingPunct="1">
              <a:lnSpc>
                <a:spcPts val="4550"/>
              </a:lnSpc>
              <a:spcBef>
                <a:spcPts val="0"/>
              </a:spcBef>
              <a:spcAft>
                <a:spcPts val="0"/>
              </a:spcAft>
              <a:buClrTx/>
              <a:buSzTx/>
              <a:buFontTx/>
              <a:buNone/>
              <a:tabLst/>
              <a:defRPr/>
            </a:pPr>
            <a:r>
              <a:rPr kumimoji="0" lang="en-US" sz="2400" i="0" u="none" strike="noStrike" kern="1200" cap="none" spc="0" normalizeH="0" baseline="0" noProof="0" dirty="0">
                <a:ln>
                  <a:noFill/>
                </a:ln>
                <a:solidFill>
                  <a:srgbClr val="6B705C"/>
                </a:solidFill>
                <a:effectLst/>
                <a:uLnTx/>
                <a:uFillTx/>
                <a:latin typeface="Times New Roman" panose="02020603050405020304" pitchFamily="18" charset="0"/>
                <a:cs typeface="Times New Roman" panose="02020603050405020304" pitchFamily="18" charset="0"/>
              </a:rPr>
              <a:t>It is an original work, not an excerpted passage. An abstract must be fully self-contained and make sense by itself, without further reference to outside sources or to the actual paper. It highlights key content areas, your research purpose, the relevance or importance of your work, and the main outcomes.</a:t>
            </a:r>
          </a:p>
          <a:p>
            <a:pPr marL="0" marR="0" lvl="0" indent="0" algn="just" defTabSz="914400" rtl="0" eaLnBrk="1" fontAlgn="auto" latinLnBrk="0" hangingPunct="1">
              <a:lnSpc>
                <a:spcPts val="4550"/>
              </a:lnSpc>
              <a:spcBef>
                <a:spcPts val="0"/>
              </a:spcBef>
              <a:spcAft>
                <a:spcPts val="0"/>
              </a:spcAft>
              <a:buClrTx/>
              <a:buSzTx/>
              <a:buFontTx/>
              <a:buNone/>
              <a:tabLst/>
              <a:defRPr/>
            </a:pPr>
            <a:r>
              <a:rPr kumimoji="0" lang="en-US" sz="2400" i="0" u="none" strike="noStrike" kern="1200" cap="none" spc="0" normalizeH="0" baseline="0" noProof="0" dirty="0">
                <a:ln>
                  <a:noFill/>
                </a:ln>
                <a:solidFill>
                  <a:srgbClr val="6B705C"/>
                </a:solidFill>
                <a:effectLst/>
                <a:uLnTx/>
                <a:uFillTx/>
                <a:latin typeface="Times New Roman" panose="02020603050405020304" pitchFamily="18" charset="0"/>
                <a:cs typeface="Times New Roman" panose="02020603050405020304" pitchFamily="18" charset="0"/>
              </a:rPr>
              <a:t>It is a well-developed single paragraph of approximately 250 words in length, which is indented and single spaced. The function of the abstract is to outline briefly all parts of the paper. Although it is placed at the beginning of your paper, immediately following the title page, the abstract should be the last thing that you write, once you are sure of the conclusions you will reach.</a:t>
            </a:r>
          </a:p>
          <a:p>
            <a:pPr marL="0" marR="0" lvl="0" indent="0" algn="just" defTabSz="914400" rtl="0" eaLnBrk="1" fontAlgn="auto" latinLnBrk="0" hangingPunct="1">
              <a:lnSpc>
                <a:spcPts val="4550"/>
              </a:lnSpc>
              <a:spcBef>
                <a:spcPts val="0"/>
              </a:spcBef>
              <a:spcAft>
                <a:spcPts val="0"/>
              </a:spcAft>
              <a:buClrTx/>
              <a:buSzTx/>
              <a:buFontTx/>
              <a:buNone/>
              <a:tabLst/>
              <a:defRPr/>
            </a:pPr>
            <a:endParaRPr lang="en-US" sz="2400" dirty="0">
              <a:solidFill>
                <a:srgbClr val="6B705C"/>
              </a:solidFill>
              <a:latin typeface="Times New Roman" panose="02020603050405020304" pitchFamily="18" charset="0"/>
              <a:cs typeface="Times New Roman" panose="02020603050405020304" pitchFamily="18" charset="0"/>
            </a:endParaRPr>
          </a:p>
          <a:p>
            <a:pPr marL="0" marR="0" lvl="0" indent="0" algn="just" defTabSz="914400" rtl="0" eaLnBrk="1" fontAlgn="auto" latinLnBrk="0" hangingPunct="1">
              <a:lnSpc>
                <a:spcPts val="455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6B705C"/>
                </a:solidFill>
                <a:effectLst/>
                <a:uLnTx/>
                <a:uFillTx/>
                <a:latin typeface="Times New Roman" panose="02020603050405020304" pitchFamily="18" charset="0"/>
                <a:cs typeface="Times New Roman" panose="02020603050405020304" pitchFamily="18" charset="0"/>
              </a:rPr>
              <a:t>Types of Abstracts</a:t>
            </a:r>
          </a:p>
          <a:p>
            <a:pPr marL="0" marR="0" lvl="0" indent="0" algn="just" defTabSz="914400" rtl="0" eaLnBrk="1" fontAlgn="auto" latinLnBrk="0" hangingPunct="1">
              <a:lnSpc>
                <a:spcPts val="4550"/>
              </a:lnSpc>
              <a:spcBef>
                <a:spcPts val="0"/>
              </a:spcBef>
              <a:spcAft>
                <a:spcPts val="0"/>
              </a:spcAft>
              <a:buClrTx/>
              <a:buSzTx/>
              <a:buFontTx/>
              <a:buNone/>
              <a:tabLst/>
              <a:defRPr/>
            </a:pPr>
            <a:endParaRPr kumimoji="0" lang="en-US" sz="2400" i="0" u="none" strike="noStrike" kern="1200" cap="none" spc="0" normalizeH="0" baseline="0" noProof="0" dirty="0">
              <a:ln>
                <a:noFill/>
              </a:ln>
              <a:solidFill>
                <a:srgbClr val="6B705C"/>
              </a:solidFill>
              <a:effectLst/>
              <a:uLnTx/>
              <a:uFillTx/>
              <a:latin typeface="Times New Roman" panose="02020603050405020304" pitchFamily="18" charset="0"/>
              <a:cs typeface="Times New Roman" panose="02020603050405020304" pitchFamily="18" charset="0"/>
            </a:endParaRPr>
          </a:p>
          <a:p>
            <a:pPr marL="0" marR="0" lvl="0" indent="0" algn="just" defTabSz="914400" rtl="0" eaLnBrk="1" fontAlgn="auto" latinLnBrk="0" hangingPunct="1">
              <a:lnSpc>
                <a:spcPts val="4550"/>
              </a:lnSpc>
              <a:spcBef>
                <a:spcPts val="0"/>
              </a:spcBef>
              <a:spcAft>
                <a:spcPts val="0"/>
              </a:spcAft>
              <a:buClrTx/>
              <a:buSzTx/>
              <a:buFontTx/>
              <a:buNone/>
              <a:tabLst/>
              <a:defRPr/>
            </a:pPr>
            <a:r>
              <a:rPr kumimoji="0" lang="en-US" sz="2400" i="0" u="none" strike="noStrike" kern="1200" cap="none" spc="0" normalizeH="0" baseline="0" noProof="0" dirty="0">
                <a:ln>
                  <a:noFill/>
                </a:ln>
                <a:solidFill>
                  <a:srgbClr val="6B705C"/>
                </a:solidFill>
                <a:effectLst/>
                <a:uLnTx/>
                <a:uFillTx/>
                <a:latin typeface="Times New Roman" panose="02020603050405020304" pitchFamily="18" charset="0"/>
                <a:cs typeface="Times New Roman" panose="02020603050405020304" pitchFamily="18" charset="0"/>
              </a:rPr>
              <a:t>Abstracts can be informative and descriptive.</a:t>
            </a:r>
          </a:p>
          <a:p>
            <a:pPr marL="0" marR="0" lvl="0" indent="0" algn="just" defTabSz="914400" rtl="0" eaLnBrk="1" fontAlgn="auto" latinLnBrk="0" hangingPunct="1">
              <a:lnSpc>
                <a:spcPts val="4550"/>
              </a:lnSpc>
              <a:spcBef>
                <a:spcPts val="0"/>
              </a:spcBef>
              <a:spcAft>
                <a:spcPts val="0"/>
              </a:spcAft>
              <a:buClrTx/>
              <a:buSzTx/>
              <a:buFontTx/>
              <a:buNone/>
              <a:tabLst/>
              <a:defRPr/>
            </a:pPr>
            <a:r>
              <a:rPr kumimoji="0" lang="en-US" sz="2400" b="1" i="1" u="none" strike="noStrike" kern="1200" cap="none" spc="0" normalizeH="0" baseline="0" noProof="0" dirty="0">
                <a:ln>
                  <a:noFill/>
                </a:ln>
                <a:solidFill>
                  <a:srgbClr val="6B705C"/>
                </a:solidFill>
                <a:effectLst/>
                <a:uLnTx/>
                <a:uFillTx/>
                <a:latin typeface="Times New Roman" panose="02020603050405020304" pitchFamily="18" charset="0"/>
                <a:cs typeface="Times New Roman" panose="02020603050405020304" pitchFamily="18" charset="0"/>
              </a:rPr>
              <a:t>Descriptive abstracts </a:t>
            </a:r>
            <a:r>
              <a:rPr kumimoji="0" lang="en-US" sz="2400" i="0" u="none" strike="noStrike" kern="1200" cap="none" spc="0" normalizeH="0" baseline="0" noProof="0" dirty="0">
                <a:ln>
                  <a:noFill/>
                </a:ln>
                <a:solidFill>
                  <a:srgbClr val="6B705C"/>
                </a:solidFill>
                <a:effectLst/>
                <a:uLnTx/>
                <a:uFillTx/>
                <a:latin typeface="Times New Roman" panose="02020603050405020304" pitchFamily="18" charset="0"/>
                <a:cs typeface="Times New Roman" panose="02020603050405020304" pitchFamily="18" charset="0"/>
              </a:rPr>
              <a:t>- describe the work being abstracted. They are more like an outline of the work and are usually very short - 100 words or less. </a:t>
            </a:r>
          </a:p>
          <a:p>
            <a:pPr marL="0" marR="0" lvl="0" indent="0" algn="just" defTabSz="914400" rtl="0" eaLnBrk="1" fontAlgn="auto" latinLnBrk="0" hangingPunct="1">
              <a:lnSpc>
                <a:spcPts val="4550"/>
              </a:lnSpc>
              <a:spcBef>
                <a:spcPts val="0"/>
              </a:spcBef>
              <a:spcAft>
                <a:spcPts val="0"/>
              </a:spcAft>
              <a:buClrTx/>
              <a:buSzTx/>
              <a:buFontTx/>
              <a:buNone/>
              <a:tabLst/>
              <a:defRPr/>
            </a:pPr>
            <a:r>
              <a:rPr kumimoji="0" lang="en-US" sz="2400" b="1" i="1" u="none" strike="noStrike" kern="1200" cap="none" spc="0" normalizeH="0" baseline="0" noProof="0" dirty="0">
                <a:ln>
                  <a:noFill/>
                </a:ln>
                <a:solidFill>
                  <a:srgbClr val="6B705C"/>
                </a:solidFill>
                <a:effectLst/>
                <a:uLnTx/>
                <a:uFillTx/>
                <a:latin typeface="Times New Roman" panose="02020603050405020304" pitchFamily="18" charset="0"/>
                <a:cs typeface="Times New Roman" panose="02020603050405020304" pitchFamily="18" charset="0"/>
              </a:rPr>
              <a:t>Informative abstracts </a:t>
            </a:r>
            <a:r>
              <a:rPr kumimoji="0" lang="en-US" sz="2400" i="0" u="none" strike="noStrike" kern="1200" cap="none" spc="0" normalizeH="0" baseline="0" noProof="0" dirty="0">
                <a:ln>
                  <a:noFill/>
                </a:ln>
                <a:solidFill>
                  <a:srgbClr val="6B705C"/>
                </a:solidFill>
                <a:effectLst/>
                <a:uLnTx/>
                <a:uFillTx/>
                <a:latin typeface="Times New Roman" panose="02020603050405020304" pitchFamily="18" charset="0"/>
                <a:cs typeface="Times New Roman" panose="02020603050405020304" pitchFamily="18" charset="0"/>
              </a:rPr>
              <a:t>- act as substitutes for the actual papers as all the key arguments and conclusions are presented; specifically, the context and importance of the research, reasons for methods, principal results and conclusions.</a:t>
            </a:r>
          </a:p>
          <a:p>
            <a:pPr marL="0" marR="0" lvl="0" indent="0" algn="just" defTabSz="914400" rtl="0" eaLnBrk="1" fontAlgn="auto" latinLnBrk="0" hangingPunct="1">
              <a:lnSpc>
                <a:spcPts val="4550"/>
              </a:lnSpc>
              <a:spcBef>
                <a:spcPts val="0"/>
              </a:spcBef>
              <a:spcAft>
                <a:spcPts val="0"/>
              </a:spcAft>
              <a:buClrTx/>
              <a:buSzTx/>
              <a:buFontTx/>
              <a:buNone/>
              <a:tabLst/>
              <a:defRPr/>
            </a:pPr>
            <a:endParaRPr kumimoji="0" lang="en-US" sz="2400" i="0" u="none" strike="noStrike" kern="1200" cap="none" spc="0" normalizeH="0" baseline="0" noProof="0" dirty="0">
              <a:ln>
                <a:noFill/>
              </a:ln>
              <a:solidFill>
                <a:srgbClr val="6B705C"/>
              </a:solidFill>
              <a:effectLst/>
              <a:uLnTx/>
              <a:uFillTx/>
              <a:latin typeface="Times New Roman" panose="02020603050405020304" pitchFamily="18" charset="0"/>
              <a:cs typeface="Times New Roman" panose="02020603050405020304" pitchFamily="18" charset="0"/>
            </a:endParaRPr>
          </a:p>
          <a:p>
            <a:pPr marL="0" marR="0" lvl="0" indent="0" algn="l" defTabSz="914400" rtl="0" eaLnBrk="1" fontAlgn="auto" latinLnBrk="0" hangingPunct="1">
              <a:lnSpc>
                <a:spcPts val="4550"/>
              </a:lnSpc>
              <a:spcBef>
                <a:spcPts val="0"/>
              </a:spcBef>
              <a:spcAft>
                <a:spcPts val="0"/>
              </a:spcAft>
              <a:buClrTx/>
              <a:buSzTx/>
              <a:buFontTx/>
              <a:buNone/>
              <a:tabLst/>
              <a:defRPr/>
            </a:pPr>
            <a:endParaRPr kumimoji="0" lang="en-US" sz="3200" b="1" i="0" u="none" strike="noStrike" kern="1200" cap="none" spc="0" normalizeH="0" baseline="0" noProof="0" dirty="0">
              <a:ln>
                <a:noFill/>
              </a:ln>
              <a:solidFill>
                <a:srgbClr val="6B705C"/>
              </a:solidFill>
              <a:effectLst/>
              <a:uLnTx/>
              <a:uFillTx/>
              <a:latin typeface="Garet 2"/>
              <a:ea typeface="+mn-ea"/>
              <a:cs typeface="+mn-cs"/>
            </a:endParaRPr>
          </a:p>
          <a:p>
            <a:pPr marL="0" marR="0" lvl="0" indent="0" algn="l" defTabSz="914400" rtl="0" eaLnBrk="1" fontAlgn="auto" latinLnBrk="0" hangingPunct="1">
              <a:lnSpc>
                <a:spcPts val="4550"/>
              </a:lnSpc>
              <a:spcBef>
                <a:spcPts val="0"/>
              </a:spcBef>
              <a:spcAft>
                <a:spcPts val="0"/>
              </a:spcAft>
              <a:buClrTx/>
              <a:buSzTx/>
              <a:buFontTx/>
              <a:buNone/>
              <a:tabLst/>
              <a:defRPr/>
            </a:pPr>
            <a:endParaRPr kumimoji="0" lang="en-US" sz="3200" b="1" i="0" u="none" strike="noStrike" kern="1200" cap="none" spc="0" normalizeH="0" baseline="0" noProof="0" dirty="0">
              <a:ln>
                <a:noFill/>
              </a:ln>
              <a:solidFill>
                <a:srgbClr val="6B705C"/>
              </a:solidFill>
              <a:effectLst/>
              <a:uLnTx/>
              <a:uFillTx/>
              <a:latin typeface="Garet 2"/>
              <a:ea typeface="+mn-ea"/>
              <a:cs typeface="+mn-cs"/>
            </a:endParaRPr>
          </a:p>
          <a:p>
            <a:pPr marL="0" marR="0" lvl="0" indent="0" algn="l" defTabSz="914400" rtl="0" eaLnBrk="1" fontAlgn="auto" latinLnBrk="0" hangingPunct="1">
              <a:lnSpc>
                <a:spcPts val="4550"/>
              </a:lnSpc>
              <a:spcBef>
                <a:spcPts val="0"/>
              </a:spcBef>
              <a:spcAft>
                <a:spcPts val="0"/>
              </a:spcAft>
              <a:buClrTx/>
              <a:buSzTx/>
              <a:buFontTx/>
              <a:buNone/>
              <a:tabLst/>
              <a:defRPr/>
            </a:pPr>
            <a:endParaRPr kumimoji="0" lang="en-US" sz="3200" b="1" i="0" u="none" strike="noStrike" kern="1200" cap="none" spc="0" normalizeH="0" baseline="0" noProof="0" dirty="0">
              <a:ln>
                <a:noFill/>
              </a:ln>
              <a:solidFill>
                <a:srgbClr val="6B705C"/>
              </a:solidFill>
              <a:effectLst/>
              <a:uLnTx/>
              <a:uFillTx/>
              <a:latin typeface="Garet 2"/>
              <a:ea typeface="+mn-ea"/>
              <a:cs typeface="+mn-cs"/>
            </a:endParaRPr>
          </a:p>
          <a:p>
            <a:pPr marL="0" marR="0" lvl="0" indent="0" algn="l" defTabSz="914400" rtl="0" eaLnBrk="1" fontAlgn="auto" latinLnBrk="0" hangingPunct="1">
              <a:lnSpc>
                <a:spcPts val="4550"/>
              </a:lnSpc>
              <a:spcBef>
                <a:spcPts val="0"/>
              </a:spcBef>
              <a:spcAft>
                <a:spcPts val="0"/>
              </a:spcAft>
              <a:buClrTx/>
              <a:buSzTx/>
              <a:buFontTx/>
              <a:buNone/>
              <a:tabLst/>
              <a:defRPr/>
            </a:pPr>
            <a:endParaRPr kumimoji="0" lang="en-US" sz="3200" b="1" i="0" u="none" strike="noStrike" kern="1200" cap="none" spc="0" normalizeH="0" baseline="0" noProof="0" dirty="0">
              <a:ln>
                <a:noFill/>
              </a:ln>
              <a:solidFill>
                <a:srgbClr val="6B705C"/>
              </a:solidFill>
              <a:effectLst/>
              <a:uLnTx/>
              <a:uFillTx/>
              <a:latin typeface="Garet 2"/>
              <a:ea typeface="+mn-ea"/>
              <a:cs typeface="+mn-cs"/>
            </a:endParaRPr>
          </a:p>
          <a:p>
            <a:pPr marL="0" marR="0" lvl="0" indent="0" algn="just" defTabSz="914400" rtl="0" eaLnBrk="1" fontAlgn="auto" latinLnBrk="0" hangingPunct="1">
              <a:lnSpc>
                <a:spcPct val="150000"/>
              </a:lnSpc>
              <a:spcBef>
                <a:spcPts val="0"/>
              </a:spcBef>
              <a:spcAft>
                <a:spcPts val="0"/>
              </a:spcAft>
              <a:buClrTx/>
              <a:buSzTx/>
              <a:buFontTx/>
              <a:buNone/>
              <a:tabLst/>
              <a:defRPr/>
            </a:pPr>
            <a:endParaRPr kumimoji="0" lang="en-US" sz="2400" b="1" i="0" u="none" strike="noStrike" kern="1200" cap="none" spc="0" normalizeH="0" baseline="0" noProof="0" dirty="0">
              <a:ln>
                <a:noFill/>
              </a:ln>
              <a:solidFill>
                <a:srgbClr val="6B705C"/>
              </a:solidFill>
              <a:effectLst/>
              <a:uLnTx/>
              <a:uFillTx/>
              <a:latin typeface="Garet 2"/>
              <a:ea typeface="+mn-ea"/>
              <a:cs typeface="+mn-cs"/>
            </a:endParaRPr>
          </a:p>
          <a:p>
            <a:pPr marL="0" marR="0" lvl="0" indent="0" algn="just" defTabSz="914400" rtl="0" eaLnBrk="1" fontAlgn="auto" latinLnBrk="0" hangingPunct="1">
              <a:lnSpc>
                <a:spcPct val="150000"/>
              </a:lnSpc>
              <a:spcBef>
                <a:spcPts val="0"/>
              </a:spcBef>
              <a:spcAft>
                <a:spcPts val="0"/>
              </a:spcAft>
              <a:buClrTx/>
              <a:buSzTx/>
              <a:buFontTx/>
              <a:buNone/>
              <a:tabLst/>
              <a:defRPr/>
            </a:pPr>
            <a:endParaRPr kumimoji="0" lang="en-US" sz="2400" b="1" i="0" u="none" strike="noStrike" kern="1200" cap="none" spc="0" normalizeH="0" baseline="0" noProof="0" dirty="0">
              <a:ln>
                <a:noFill/>
              </a:ln>
              <a:solidFill>
                <a:srgbClr val="6B705C"/>
              </a:solidFill>
              <a:effectLst/>
              <a:uLnTx/>
              <a:uFillTx/>
              <a:latin typeface="Garet 2"/>
              <a:ea typeface="+mn-ea"/>
              <a:cs typeface="+mn-cs"/>
            </a:endParaRPr>
          </a:p>
          <a:p>
            <a:pPr marL="0" marR="0" lvl="0" indent="0" algn="l" defTabSz="914400" rtl="0" eaLnBrk="1" fontAlgn="auto" latinLnBrk="0" hangingPunct="1">
              <a:lnSpc>
                <a:spcPts val="4550"/>
              </a:lnSpc>
              <a:spcBef>
                <a:spcPts val="0"/>
              </a:spcBef>
              <a:spcAft>
                <a:spcPts val="0"/>
              </a:spcAft>
              <a:buClrTx/>
              <a:buSzTx/>
              <a:buFontTx/>
              <a:buNone/>
              <a:tabLst/>
              <a:defRPr/>
            </a:pPr>
            <a:endParaRPr kumimoji="0" lang="en-US" sz="3500" b="0" i="0" u="none" strike="noStrike" kern="1200" cap="none" spc="0" normalizeH="0" baseline="0" noProof="0" dirty="0">
              <a:ln>
                <a:noFill/>
              </a:ln>
              <a:solidFill>
                <a:srgbClr val="6B705C"/>
              </a:solidFill>
              <a:effectLst/>
              <a:uLnTx/>
              <a:uFillTx/>
              <a:latin typeface="Garet 2"/>
              <a:ea typeface="+mn-ea"/>
              <a:cs typeface="+mn-cs"/>
            </a:endParaRPr>
          </a:p>
        </p:txBody>
      </p:sp>
      <p:sp>
        <p:nvSpPr>
          <p:cNvPr id="9" name="Freeform 9"/>
          <p:cNvSpPr/>
          <p:nvPr/>
        </p:nvSpPr>
        <p:spPr>
          <a:xfrm>
            <a:off x="241687" y="3956947"/>
            <a:ext cx="1224653" cy="1224653"/>
          </a:xfrm>
          <a:custGeom>
            <a:avLst/>
            <a:gdLst/>
            <a:ahLst/>
            <a:cxnLst/>
            <a:rect l="l" t="t" r="r" b="b"/>
            <a:pathLst>
              <a:path w="1224653" h="1224653">
                <a:moveTo>
                  <a:pt x="0" y="0"/>
                </a:moveTo>
                <a:lnTo>
                  <a:pt x="1224653" y="0"/>
                </a:lnTo>
                <a:lnTo>
                  <a:pt x="1224653" y="1224653"/>
                </a:lnTo>
                <a:lnTo>
                  <a:pt x="0" y="1224653"/>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N" sz="18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22056303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72386B1D-780C-E95C-01C5-F25C44AE5E14}"/>
              </a:ext>
            </a:extLst>
          </p:cNvPr>
          <p:cNvPicPr>
            <a:picLocks noChangeAspect="1"/>
          </p:cNvPicPr>
          <p:nvPr/>
        </p:nvPicPr>
        <p:blipFill>
          <a:blip r:embed="rId2"/>
          <a:stretch>
            <a:fillRect/>
          </a:stretch>
        </p:blipFill>
        <p:spPr>
          <a:xfrm>
            <a:off x="228600" y="876300"/>
            <a:ext cx="9601200" cy="8153400"/>
          </a:xfrm>
          <a:prstGeom prst="rect">
            <a:avLst/>
          </a:prstGeom>
        </p:spPr>
      </p:pic>
      <p:pic>
        <p:nvPicPr>
          <p:cNvPr id="5" name="Picture 4">
            <a:extLst>
              <a:ext uri="{FF2B5EF4-FFF2-40B4-BE49-F238E27FC236}">
                <a16:creationId xmlns:a16="http://schemas.microsoft.com/office/drawing/2014/main" id="{758533D4-A17B-60EB-C5C3-E4848DB21A72}"/>
              </a:ext>
            </a:extLst>
          </p:cNvPr>
          <p:cNvPicPr>
            <a:picLocks noChangeAspect="1"/>
          </p:cNvPicPr>
          <p:nvPr/>
        </p:nvPicPr>
        <p:blipFill>
          <a:blip r:embed="rId3"/>
          <a:stretch>
            <a:fillRect/>
          </a:stretch>
        </p:blipFill>
        <p:spPr>
          <a:xfrm rot="251234">
            <a:off x="9601200" y="571500"/>
            <a:ext cx="8610600" cy="8534400"/>
          </a:xfrm>
          <a:prstGeom prst="rect">
            <a:avLst/>
          </a:prstGeom>
        </p:spPr>
      </p:pic>
    </p:spTree>
    <p:extLst>
      <p:ext uri="{BB962C8B-B14F-4D97-AF65-F5344CB8AC3E}">
        <p14:creationId xmlns:p14="http://schemas.microsoft.com/office/powerpoint/2010/main" val="439679293"/>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194</TotalTime>
  <Words>2498</Words>
  <Application>Microsoft Office PowerPoint</Application>
  <PresentationFormat>Custom</PresentationFormat>
  <Paragraphs>209</Paragraphs>
  <Slides>32</Slides>
  <Notes>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32</vt:i4>
      </vt:variant>
    </vt:vector>
  </HeadingPairs>
  <TitlesOfParts>
    <vt:vector size="40" baseType="lpstr">
      <vt:lpstr>Calibri</vt:lpstr>
      <vt:lpstr>Arial Black</vt:lpstr>
      <vt:lpstr>Times New Roman</vt:lpstr>
      <vt:lpstr>TAN Mon Cheri</vt:lpstr>
      <vt:lpstr>Garet 2</vt:lpstr>
      <vt:lpstr>Stencil</vt:lpstr>
      <vt:lpstr>Arial</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Green and Orange English Class Minimalist Lesson Presentation</dc:title>
  <cp:lastModifiedBy>Maitreyee Dutta</cp:lastModifiedBy>
  <cp:revision>15</cp:revision>
  <dcterms:created xsi:type="dcterms:W3CDTF">2006-08-16T00:00:00Z</dcterms:created>
  <dcterms:modified xsi:type="dcterms:W3CDTF">2023-10-02T19:20:26Z</dcterms:modified>
  <dc:identifier>DAFwH5t7miI</dc:identifier>
</cp:coreProperties>
</file>