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79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7077" y="1930308"/>
            <a:ext cx="346045" cy="38100"/>
          </a:xfrm>
          <a:prstGeom prst="rect">
            <a:avLst/>
          </a:prstGeom>
          <a:solidFill>
            <a:srgbClr val="2C5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87077" y="2620463"/>
            <a:ext cx="3691148" cy="611834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4160"/>
              </a:lnSpc>
              <a:spcBef>
                <a:spcPts val="2340"/>
              </a:spcBef>
              <a:spcAft>
                <a:spcPts val="1300"/>
              </a:spcAft>
            </a:pPr>
            <a:r>
              <a:rPr sz="3230" b="1" dirty="0">
                <a:solidFill>
                  <a:srgbClr val="1A1A1A"/>
                </a:solidFill>
                <a:latin typeface="Times New Roman" panose="02020603050405020304"/>
              </a:rPr>
              <a:t>Cyber Security</a:t>
            </a:r>
            <a:endParaRPr lang="en-IN" sz="1105" b="1" dirty="0">
              <a:solidFill>
                <a:srgbClr val="1A1A1A"/>
              </a:solidFill>
              <a:latin typeface="Times New Roman" panose="020206030504050203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7077" y="4025593"/>
            <a:ext cx="2595338" cy="326051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just">
              <a:lnSpc>
                <a:spcPts val="1755"/>
              </a:lnSpc>
              <a:spcBef>
                <a:spcPts val="1170"/>
              </a:spcBef>
              <a:spcAft>
                <a:spcPts val="1170"/>
              </a:spcAft>
            </a:pPr>
            <a:r>
              <a:rPr sz="1400" b="0" dirty="0">
                <a:solidFill>
                  <a:srgbClr val="555555"/>
                </a:solidFill>
                <a:latin typeface="Times New Roman" panose="02020603050405020304"/>
              </a:rPr>
              <a:t>Protecting </a:t>
            </a:r>
            <a:r>
              <a:rPr lang="en-IN" sz="1400" dirty="0">
                <a:solidFill>
                  <a:srgbClr val="555555"/>
                </a:solidFill>
                <a:latin typeface="Times New Roman" panose="02020603050405020304"/>
              </a:rPr>
              <a:t>O</a:t>
            </a:r>
            <a:r>
              <a:rPr sz="1400" b="0" dirty="0" err="1">
                <a:solidFill>
                  <a:srgbClr val="555555"/>
                </a:solidFill>
                <a:latin typeface="Times New Roman" panose="02020603050405020304"/>
              </a:rPr>
              <a:t>ur</a:t>
            </a:r>
            <a:r>
              <a:rPr sz="1400" b="0" dirty="0">
                <a:solidFill>
                  <a:srgbClr val="555555"/>
                </a:solidFill>
                <a:latin typeface="Times New Roman" panose="02020603050405020304"/>
              </a:rPr>
              <a:t> Digital World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32E409-659F-129D-4DB6-D468028D2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584" y="0"/>
            <a:ext cx="7519416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DB47857-5654-3A34-2BF3-75531103DFC0}"/>
              </a:ext>
            </a:extLst>
          </p:cNvPr>
          <p:cNvSpPr txBox="1"/>
          <p:nvPr/>
        </p:nvSpPr>
        <p:spPr>
          <a:xfrm>
            <a:off x="640080" y="5901488"/>
            <a:ext cx="35295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348885-D73D-66A2-1995-C2461A74C514}"/>
              </a:ext>
            </a:extLst>
          </p:cNvPr>
          <p:cNvSpPr txBox="1"/>
          <p:nvPr/>
        </p:nvSpPr>
        <p:spPr>
          <a:xfrm>
            <a:off x="292608" y="5559552"/>
            <a:ext cx="4261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Presented By: Aman Kumar ( Asst. </a:t>
            </a:r>
            <a:r>
              <a:rPr lang="en-IN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Professor,BCA</a:t>
            </a:r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/PGDCA, </a:t>
            </a:r>
            <a:r>
              <a:rPr lang="en-IN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Khagarijan</a:t>
            </a:r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College)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63B8B-3A86-23EF-F5F8-6CD8BEEABD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9665" y="178541"/>
            <a:ext cx="1352750" cy="101017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1980" y="581643"/>
            <a:ext cx="3921138" cy="541687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800" b="1" dirty="0">
                <a:solidFill>
                  <a:srgbClr val="1A1A1A"/>
                </a:solidFill>
                <a:latin typeface="Times New Roman" panose="02020603050405020304"/>
              </a:rPr>
              <a:t>What is Cyber Security?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1980" y="1400377"/>
            <a:ext cx="7238819" cy="121879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marL="171450" indent="-171450">
              <a:spcBef>
                <a:spcPts val="1040"/>
              </a:spcBef>
              <a:spcAft>
                <a:spcPts val="2600"/>
              </a:spcAft>
              <a:buFont typeface="Wingdings" panose="05000000000000000000" pitchFamily="2" charset="2"/>
              <a:buChar char="q"/>
            </a:pPr>
            <a:r>
              <a:rPr sz="1400" b="1" dirty="0">
                <a:solidFill>
                  <a:srgbClr val="333333"/>
                </a:solidFill>
                <a:latin typeface="Times New Roman" panose="02020603050405020304"/>
              </a:rPr>
              <a:t>Cyber security refers to the body of technologies, processes and practices designed to protect networks, devices, programs and data from attack, damage or unauthorized access. </a:t>
            </a:r>
            <a:endParaRPr lang="en-IN" sz="1400" b="1" dirty="0">
              <a:solidFill>
                <a:srgbClr val="333333"/>
              </a:solidFill>
              <a:latin typeface="Times New Roman" panose="02020603050405020304"/>
            </a:endParaRPr>
          </a:p>
          <a:p>
            <a:pPr marL="171450" indent="-171450">
              <a:spcBef>
                <a:spcPts val="1040"/>
              </a:spcBef>
              <a:spcAft>
                <a:spcPts val="2600"/>
              </a:spcAft>
              <a:buFont typeface="Wingdings" panose="05000000000000000000" pitchFamily="2" charset="2"/>
              <a:buChar char="q"/>
            </a:pPr>
            <a:r>
              <a:rPr sz="1400" b="1" dirty="0">
                <a:solidFill>
                  <a:srgbClr val="333333"/>
                </a:solidFill>
                <a:latin typeface="Times New Roman" panose="02020603050405020304"/>
              </a:rPr>
              <a:t>It encompasses the </a:t>
            </a:r>
            <a:r>
              <a:rPr sz="1400" b="1" dirty="0">
                <a:solidFill>
                  <a:srgbClr val="2C5282"/>
                </a:solidFill>
                <a:latin typeface="Times New Roman" panose="02020603050405020304"/>
              </a:rPr>
              <a:t>CIA triad</a:t>
            </a:r>
            <a:r>
              <a:rPr sz="1400" b="1" dirty="0">
                <a:solidFill>
                  <a:srgbClr val="333333"/>
                </a:solidFill>
                <a:latin typeface="Times New Roman" panose="02020603050405020304"/>
              </a:rPr>
              <a:t>: Confidentiality, Integrity, and Availability. </a:t>
            </a:r>
          </a:p>
        </p:txBody>
      </p:sp>
      <p:sp>
        <p:nvSpPr>
          <p:cNvPr id="4" name="Rectangle 3"/>
          <p:cNvSpPr/>
          <p:nvPr/>
        </p:nvSpPr>
        <p:spPr>
          <a:xfrm>
            <a:off x="761980" y="2733674"/>
            <a:ext cx="3476538" cy="1628775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 Same Side Corner Rectangle 4"/>
          <p:cNvSpPr/>
          <p:nvPr/>
        </p:nvSpPr>
        <p:spPr>
          <a:xfrm rot="16200000">
            <a:off x="13633" y="3482021"/>
            <a:ext cx="1628775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C5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038199" y="3079040"/>
            <a:ext cx="1473417" cy="357021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1170"/>
              </a:spcBef>
              <a:spcAft>
                <a:spcPts val="650"/>
              </a:spcAft>
            </a:pPr>
            <a:r>
              <a:rPr sz="1600" b="1" dirty="0">
                <a:solidFill>
                  <a:srgbClr val="2C5282"/>
                </a:solidFill>
                <a:latin typeface="Times New Roman" panose="02020603050405020304"/>
              </a:rPr>
              <a:t>Confidentiality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38199" y="3482741"/>
            <a:ext cx="2962200" cy="521168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just">
              <a:lnSpc>
                <a:spcPts val="1560"/>
              </a:lnSpc>
              <a:spcBef>
                <a:spcPts val="1040"/>
              </a:spcBef>
              <a:spcAft>
                <a:spcPts val="1040"/>
              </a:spcAft>
            </a:pPr>
            <a:r>
              <a:rPr sz="1400" b="1" dirty="0">
                <a:solidFill>
                  <a:srgbClr val="555555"/>
                </a:solidFill>
                <a:latin typeface="Times New Roman" panose="02020603050405020304"/>
              </a:rPr>
              <a:t>Ensuring that data is accessed only by authorized individuals.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4261" y="2733674"/>
            <a:ext cx="3476538" cy="1628775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 Same Side Corner Rectangle 8"/>
          <p:cNvSpPr/>
          <p:nvPr/>
        </p:nvSpPr>
        <p:spPr>
          <a:xfrm rot="16200000">
            <a:off x="3775914" y="3482021"/>
            <a:ext cx="1628775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C5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800479" y="3079040"/>
            <a:ext cx="925190" cy="357021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1170"/>
              </a:spcBef>
              <a:spcAft>
                <a:spcPts val="650"/>
              </a:spcAft>
            </a:pPr>
            <a:r>
              <a:rPr sz="1600" b="1" dirty="0">
                <a:solidFill>
                  <a:srgbClr val="2C5282"/>
                </a:solidFill>
                <a:latin typeface="Times New Roman" panose="02020603050405020304"/>
              </a:rPr>
              <a:t>Integrity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00479" y="3482741"/>
            <a:ext cx="2962200" cy="521168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just">
              <a:lnSpc>
                <a:spcPts val="1560"/>
              </a:lnSpc>
              <a:spcBef>
                <a:spcPts val="1040"/>
              </a:spcBef>
              <a:spcAft>
                <a:spcPts val="1040"/>
              </a:spcAft>
            </a:pPr>
            <a:r>
              <a:rPr sz="1400" b="1" dirty="0">
                <a:solidFill>
                  <a:srgbClr val="555555"/>
                </a:solidFill>
                <a:latin typeface="Times New Roman" panose="02020603050405020304"/>
              </a:rPr>
              <a:t>Maintaining the accuracy and consistency of data over its lifecycle.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61980" y="4648200"/>
            <a:ext cx="3476538" cy="1628775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ound Same Side Corner Rectangle 12"/>
          <p:cNvSpPr/>
          <p:nvPr/>
        </p:nvSpPr>
        <p:spPr>
          <a:xfrm rot="16200000">
            <a:off x="13633" y="5396547"/>
            <a:ext cx="1628775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C5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38199" y="4984040"/>
            <a:ext cx="1161600" cy="357021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1170"/>
              </a:spcBef>
              <a:spcAft>
                <a:spcPts val="650"/>
              </a:spcAft>
            </a:pPr>
            <a:r>
              <a:rPr sz="1600" b="1" dirty="0">
                <a:solidFill>
                  <a:srgbClr val="2C5282"/>
                </a:solidFill>
                <a:latin typeface="Times New Roman" panose="02020603050405020304"/>
              </a:rPr>
              <a:t>Availability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8199" y="5387741"/>
            <a:ext cx="2962200" cy="726353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just">
              <a:lnSpc>
                <a:spcPts val="1560"/>
              </a:lnSpc>
              <a:spcBef>
                <a:spcPts val="1040"/>
              </a:spcBef>
              <a:spcAft>
                <a:spcPts val="1040"/>
              </a:spcAft>
            </a:pPr>
            <a:r>
              <a:rPr sz="1400" b="1" dirty="0">
                <a:solidFill>
                  <a:srgbClr val="555555"/>
                </a:solidFill>
                <a:latin typeface="Times New Roman" panose="02020603050405020304"/>
              </a:rPr>
              <a:t>Ensuring that information and resources are accessible when needed.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24261" y="4648200"/>
            <a:ext cx="3476538" cy="1628775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 Same Side Corner Rectangle 16"/>
          <p:cNvSpPr/>
          <p:nvPr/>
        </p:nvSpPr>
        <p:spPr>
          <a:xfrm rot="16200000">
            <a:off x="3775914" y="5396547"/>
            <a:ext cx="1628775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C5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4800479" y="4984040"/>
            <a:ext cx="1750736" cy="357021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1170"/>
              </a:spcBef>
              <a:spcAft>
                <a:spcPts val="650"/>
              </a:spcAft>
            </a:pPr>
            <a:r>
              <a:rPr sz="1600" b="1" dirty="0">
                <a:solidFill>
                  <a:srgbClr val="2C5282"/>
                </a:solidFill>
                <a:latin typeface="Times New Roman" panose="02020603050405020304"/>
              </a:rPr>
              <a:t>Risk Management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00479" y="5387741"/>
            <a:ext cx="2962200" cy="521168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just">
              <a:lnSpc>
                <a:spcPts val="1560"/>
              </a:lnSpc>
              <a:spcBef>
                <a:spcPts val="1040"/>
              </a:spcBef>
              <a:spcAft>
                <a:spcPts val="1040"/>
              </a:spcAft>
            </a:pPr>
            <a:r>
              <a:rPr sz="1400" b="1" dirty="0">
                <a:solidFill>
                  <a:srgbClr val="555555"/>
                </a:solidFill>
                <a:latin typeface="Times New Roman" panose="02020603050405020304"/>
              </a:rPr>
              <a:t>Identifying, assessing and controlling threats to organizational assets.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>
            <a:off x="8667533" y="1514475"/>
            <a:ext cx="2666933" cy="2667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1980" y="581643"/>
            <a:ext cx="3879332" cy="541687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800" b="1" dirty="0">
                <a:solidFill>
                  <a:srgbClr val="1A1A1A"/>
                </a:solidFill>
                <a:latin typeface="Times New Roman" panose="02020603050405020304"/>
              </a:rPr>
              <a:t>Common Cyber Threats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1980" y="1539874"/>
            <a:ext cx="808990" cy="32448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1170"/>
              </a:spcBef>
              <a:spcAft>
                <a:spcPts val="325"/>
              </a:spcAft>
            </a:pPr>
            <a:r>
              <a:rPr sz="1400" b="1" dirty="0">
                <a:solidFill>
                  <a:srgbClr val="2C5282"/>
                </a:solidFill>
                <a:latin typeface="Times New Roman" panose="02020603050405020304"/>
              </a:rPr>
              <a:t>Phishing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4852" y="1927308"/>
            <a:ext cx="6143471" cy="521168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just">
              <a:lnSpc>
                <a:spcPts val="1560"/>
              </a:lnSpc>
              <a:spcBef>
                <a:spcPts val="1040"/>
              </a:spcBef>
              <a:spcAft>
                <a:spcPts val="1040"/>
              </a:spcAft>
            </a:pPr>
            <a:r>
              <a:rPr sz="1400" b="1" dirty="0">
                <a:solidFill>
                  <a:srgbClr val="333333"/>
                </a:solidFill>
                <a:latin typeface="Times New Roman" panose="02020603050405020304"/>
              </a:rPr>
              <a:t>Fraudulent attempts to obtain sensitive information by disguising as a trustworthy entity in electronic communication.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1980" y="2596269"/>
            <a:ext cx="833754" cy="326243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1170"/>
              </a:spcBef>
              <a:spcAft>
                <a:spcPts val="325"/>
              </a:spcAft>
            </a:pPr>
            <a:r>
              <a:rPr sz="1400" b="1">
                <a:solidFill>
                  <a:srgbClr val="2C5282"/>
                </a:solidFill>
                <a:latin typeface="Times New Roman" panose="02020603050405020304"/>
              </a:rPr>
              <a:t>Malware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4852" y="2984583"/>
            <a:ext cx="6143471" cy="521168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just">
              <a:lnSpc>
                <a:spcPts val="1560"/>
              </a:lnSpc>
              <a:spcBef>
                <a:spcPts val="1040"/>
              </a:spcBef>
              <a:spcAft>
                <a:spcPts val="1040"/>
              </a:spcAft>
            </a:pPr>
            <a:r>
              <a:rPr sz="1400" b="1">
                <a:solidFill>
                  <a:srgbClr val="333333"/>
                </a:solidFill>
                <a:latin typeface="Times New Roman" panose="02020603050405020304"/>
              </a:rPr>
              <a:t>Software intentionally designed to cause disruption to a computer, server, client, or computer network, or to steal data.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1980" y="3653544"/>
            <a:ext cx="1152751" cy="326243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1170"/>
              </a:spcBef>
              <a:spcAft>
                <a:spcPts val="325"/>
              </a:spcAft>
            </a:pPr>
            <a:r>
              <a:rPr sz="1400" b="1">
                <a:solidFill>
                  <a:srgbClr val="2C5282"/>
                </a:solidFill>
                <a:latin typeface="Times New Roman" panose="02020603050405020304"/>
              </a:rPr>
              <a:t>Ransomware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4852" y="4041857"/>
            <a:ext cx="6143471" cy="521168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just">
              <a:lnSpc>
                <a:spcPts val="1560"/>
              </a:lnSpc>
              <a:spcBef>
                <a:spcPts val="1040"/>
              </a:spcBef>
              <a:spcAft>
                <a:spcPts val="1040"/>
              </a:spcAft>
            </a:pPr>
            <a:r>
              <a:rPr sz="1400" b="1">
                <a:solidFill>
                  <a:srgbClr val="333333"/>
                </a:solidFill>
                <a:latin typeface="Times New Roman" panose="02020603050405020304"/>
              </a:rPr>
              <a:t>A type of malware that threatens to publish the victim's data or perpetually block access to it unless a ransom is paid.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1980" y="4711700"/>
            <a:ext cx="1574165" cy="32448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1170"/>
              </a:spcBef>
              <a:spcAft>
                <a:spcPts val="325"/>
              </a:spcAft>
            </a:pPr>
            <a:r>
              <a:rPr sz="1400" b="1">
                <a:solidFill>
                  <a:srgbClr val="2C5282"/>
                </a:solidFill>
                <a:latin typeface="Times New Roman" panose="02020603050405020304"/>
              </a:rPr>
              <a:t>Social Engineering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04852" y="5034354"/>
            <a:ext cx="6209180" cy="521168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just">
              <a:lnSpc>
                <a:spcPts val="1560"/>
              </a:lnSpc>
              <a:spcBef>
                <a:spcPts val="1040"/>
              </a:spcBef>
              <a:spcAft>
                <a:spcPts val="1040"/>
              </a:spcAft>
            </a:pPr>
            <a:r>
              <a:rPr sz="1400" b="1" dirty="0">
                <a:solidFill>
                  <a:srgbClr val="333333"/>
                </a:solidFill>
                <a:latin typeface="Times New Roman" panose="02020603050405020304"/>
              </a:rPr>
              <a:t>Psychological manipulation of people into performing actions or divulging confidential information.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775257" y="1702116"/>
            <a:ext cx="3809904" cy="380999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1980" y="581643"/>
            <a:ext cx="5235536" cy="541687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800" b="1" dirty="0">
                <a:solidFill>
                  <a:srgbClr val="1A1A1A"/>
                </a:solidFill>
                <a:latin typeface="Times New Roman" panose="02020603050405020304"/>
              </a:rPr>
              <a:t>Best Practices for Cyber Security</a:t>
            </a:r>
          </a:p>
        </p:txBody>
      </p:sp>
      <p:sp>
        <p:nvSpPr>
          <p:cNvPr id="3" name="Rectangle 2"/>
          <p:cNvSpPr/>
          <p:nvPr/>
        </p:nvSpPr>
        <p:spPr>
          <a:xfrm>
            <a:off x="761980" y="1752599"/>
            <a:ext cx="4286142" cy="428625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838679" y="1760929"/>
            <a:ext cx="1516634" cy="326243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1170"/>
              </a:spcBef>
              <a:spcAft>
                <a:spcPts val="520"/>
              </a:spcAft>
            </a:pPr>
            <a:r>
              <a:rPr sz="1400" b="1" dirty="0">
                <a:solidFill>
                  <a:srgbClr val="2C5282"/>
                </a:solidFill>
                <a:latin typeface="Times New Roman" panose="02020603050405020304"/>
              </a:rPr>
              <a:t>Strong Passwords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38679" y="2046649"/>
            <a:ext cx="5591035" cy="726353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just">
              <a:lnSpc>
                <a:spcPts val="1560"/>
              </a:lnSpc>
              <a:spcBef>
                <a:spcPts val="1040"/>
              </a:spcBef>
              <a:spcAft>
                <a:spcPts val="1040"/>
              </a:spcAft>
            </a:pPr>
            <a:r>
              <a:rPr sz="1400" b="1">
                <a:solidFill>
                  <a:srgbClr val="333333"/>
                </a:solidFill>
                <a:latin typeface="Times New Roman" panose="02020603050405020304"/>
              </a:rPr>
              <a:t>Use complex passwords with a mix of letters, numbers, and symbols. Avoid using the same password across multiple accounts. Consider using a password manager.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38679" y="2847656"/>
            <a:ext cx="2853055" cy="32448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1170"/>
              </a:spcBef>
              <a:spcAft>
                <a:spcPts val="520"/>
              </a:spcAft>
            </a:pPr>
            <a:r>
              <a:rPr sz="1400" b="1">
                <a:solidFill>
                  <a:srgbClr val="2C5282"/>
                </a:solidFill>
                <a:latin typeface="Times New Roman" panose="02020603050405020304"/>
              </a:rPr>
              <a:t>Multi-Factor Authentication (MFA)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38679" y="3132499"/>
            <a:ext cx="5591035" cy="726353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just">
              <a:lnSpc>
                <a:spcPts val="1560"/>
              </a:lnSpc>
              <a:spcBef>
                <a:spcPts val="1040"/>
              </a:spcBef>
              <a:spcAft>
                <a:spcPts val="1040"/>
              </a:spcAft>
            </a:pPr>
            <a:r>
              <a:rPr sz="1400" b="1">
                <a:solidFill>
                  <a:srgbClr val="333333"/>
                </a:solidFill>
                <a:latin typeface="Times New Roman" panose="02020603050405020304"/>
              </a:rPr>
              <a:t>Enable MFA wherever possible to add an extra layer of security. This requires not only a password but also a second factor like a text message code or authentication app.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38679" y="3932627"/>
            <a:ext cx="1436483" cy="326243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1170"/>
              </a:spcBef>
              <a:spcAft>
                <a:spcPts val="520"/>
              </a:spcAft>
            </a:pPr>
            <a:r>
              <a:rPr sz="1400" b="1">
                <a:solidFill>
                  <a:srgbClr val="2C5282"/>
                </a:solidFill>
                <a:latin typeface="Times New Roman" panose="02020603050405020304"/>
              </a:rPr>
              <a:t>Regular Updates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38679" y="4218348"/>
            <a:ext cx="5591035" cy="726353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just">
              <a:lnSpc>
                <a:spcPts val="1560"/>
              </a:lnSpc>
              <a:spcBef>
                <a:spcPts val="1040"/>
              </a:spcBef>
              <a:spcAft>
                <a:spcPts val="1040"/>
              </a:spcAft>
            </a:pPr>
            <a:r>
              <a:rPr sz="1400" b="1">
                <a:solidFill>
                  <a:srgbClr val="333333"/>
                </a:solidFill>
                <a:latin typeface="Times New Roman" panose="02020603050405020304"/>
              </a:rPr>
              <a:t>Keep your operating system, software, and applications up-to-date. Updates often include patches for security vulnerabilities that could be exploited by attackers.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38679" y="5019358"/>
            <a:ext cx="1925955" cy="32448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1170"/>
              </a:spcBef>
              <a:spcAft>
                <a:spcPts val="520"/>
              </a:spcAft>
            </a:pPr>
            <a:r>
              <a:rPr sz="1400" b="1">
                <a:solidFill>
                  <a:srgbClr val="2C5282"/>
                </a:solidFill>
                <a:latin typeface="Times New Roman" panose="02020603050405020304"/>
              </a:rPr>
              <a:t>Cautious Link Clicking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38679" y="5406790"/>
            <a:ext cx="5591035" cy="521168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just">
              <a:lnSpc>
                <a:spcPts val="1560"/>
              </a:lnSpc>
              <a:spcBef>
                <a:spcPts val="1040"/>
              </a:spcBef>
              <a:spcAft>
                <a:spcPts val="1040"/>
              </a:spcAft>
            </a:pPr>
            <a:r>
              <a:rPr sz="1400" b="1">
                <a:solidFill>
                  <a:srgbClr val="333333"/>
                </a:solidFill>
                <a:latin typeface="Times New Roman" panose="02020603050405020304"/>
              </a:rPr>
              <a:t>Be wary of unsolicited emails or messages containing links. </a:t>
            </a:r>
            <a:r>
              <a:rPr sz="1400" b="1">
                <a:solidFill>
                  <a:srgbClr val="2C5282"/>
                </a:solidFill>
                <a:latin typeface="Times New Roman" panose="02020603050405020304"/>
              </a:rPr>
              <a:t>Verify the source</a:t>
            </a:r>
            <a:r>
              <a:rPr sz="1400" b="1">
                <a:solidFill>
                  <a:srgbClr val="333333"/>
                </a:solidFill>
                <a:latin typeface="Times New Roman" panose="02020603050405020304"/>
              </a:rPr>
              <a:t> before clicking to avoid phishing traps and malware downloads.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1980" y="581643"/>
            <a:ext cx="5361661" cy="541687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800" b="1" dirty="0">
                <a:solidFill>
                  <a:srgbClr val="1A1A1A"/>
                </a:solidFill>
                <a:latin typeface="Times New Roman" panose="02020603050405020304"/>
              </a:rPr>
              <a:t>How to Respond to Cyber Attacks</a:t>
            </a:r>
          </a:p>
        </p:txBody>
      </p:sp>
      <p:sp>
        <p:nvSpPr>
          <p:cNvPr id="3" name="Rectangle 2"/>
          <p:cNvSpPr/>
          <p:nvPr/>
        </p:nvSpPr>
        <p:spPr>
          <a:xfrm>
            <a:off x="761980" y="1609724"/>
            <a:ext cx="5190995" cy="19431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b="1"/>
          </a:p>
        </p:txBody>
      </p:sp>
      <p:sp>
        <p:nvSpPr>
          <p:cNvPr id="4" name="Round Same Side Corner Rectangle 3"/>
          <p:cNvSpPr/>
          <p:nvPr/>
        </p:nvSpPr>
        <p:spPr>
          <a:xfrm rot="16200000">
            <a:off x="-143530" y="2515234"/>
            <a:ext cx="194310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C5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b="1"/>
          </a:p>
        </p:txBody>
      </p:sp>
      <p:sp>
        <p:nvSpPr>
          <p:cNvPr id="5" name="TextBox 4"/>
          <p:cNvSpPr txBox="1"/>
          <p:nvPr/>
        </p:nvSpPr>
        <p:spPr>
          <a:xfrm>
            <a:off x="1085822" y="1884753"/>
            <a:ext cx="327269" cy="326243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1400" b="1">
                <a:solidFill>
                  <a:srgbClr val="2C5282"/>
                </a:solidFill>
                <a:latin typeface="Times New Roman" panose="02020603050405020304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5822" y="2237179"/>
            <a:ext cx="1997598" cy="326243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1400" b="1" dirty="0">
                <a:solidFill>
                  <a:srgbClr val="C00000"/>
                </a:solidFill>
                <a:latin typeface="Times New Roman" panose="02020603050405020304"/>
              </a:rPr>
              <a:t>Disconnect Immediately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85822" y="2522899"/>
            <a:ext cx="4581410" cy="726353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just">
              <a:lnSpc>
                <a:spcPts val="1560"/>
              </a:lnSpc>
              <a:spcBef>
                <a:spcPts val="1040"/>
              </a:spcBef>
              <a:spcAft>
                <a:spcPts val="1040"/>
              </a:spcAft>
            </a:pPr>
            <a:r>
              <a:rPr sz="1400" b="1">
                <a:solidFill>
                  <a:srgbClr val="333333"/>
                </a:solidFill>
                <a:latin typeface="Times New Roman" panose="02020603050405020304"/>
              </a:rPr>
              <a:t>Isolate the affected device from the network to prevent the spread of malware or unauthorized access to other systems.</a:t>
            </a:r>
          </a:p>
        </p:txBody>
      </p:sp>
      <p:sp>
        <p:nvSpPr>
          <p:cNvPr id="8" name="Rectangle 7"/>
          <p:cNvSpPr/>
          <p:nvPr/>
        </p:nvSpPr>
        <p:spPr>
          <a:xfrm>
            <a:off x="6238719" y="1609724"/>
            <a:ext cx="5190995" cy="19431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b="1"/>
          </a:p>
        </p:txBody>
      </p:sp>
      <p:sp>
        <p:nvSpPr>
          <p:cNvPr id="9" name="Round Same Side Corner Rectangle 8"/>
          <p:cNvSpPr/>
          <p:nvPr/>
        </p:nvSpPr>
        <p:spPr>
          <a:xfrm rot="16200000">
            <a:off x="5333209" y="2515234"/>
            <a:ext cx="194310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C5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b="1"/>
          </a:p>
        </p:txBody>
      </p:sp>
      <p:sp>
        <p:nvSpPr>
          <p:cNvPr id="10" name="TextBox 9"/>
          <p:cNvSpPr txBox="1"/>
          <p:nvPr/>
        </p:nvSpPr>
        <p:spPr>
          <a:xfrm>
            <a:off x="6562560" y="1884753"/>
            <a:ext cx="327269" cy="326243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1400" b="1">
                <a:solidFill>
                  <a:srgbClr val="2C5282"/>
                </a:solidFill>
                <a:latin typeface="Times New Roman" panose="02020603050405020304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62560" y="2237179"/>
            <a:ext cx="1652953" cy="326243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1400" b="1" dirty="0">
                <a:solidFill>
                  <a:srgbClr val="C00000"/>
                </a:solidFill>
                <a:latin typeface="Times New Roman" panose="02020603050405020304"/>
              </a:rPr>
              <a:t>Report the Incident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62560" y="2522899"/>
            <a:ext cx="4581410" cy="726353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just">
              <a:lnSpc>
                <a:spcPts val="1560"/>
              </a:lnSpc>
              <a:spcBef>
                <a:spcPts val="1040"/>
              </a:spcBef>
              <a:spcAft>
                <a:spcPts val="1040"/>
              </a:spcAft>
            </a:pPr>
            <a:r>
              <a:rPr sz="1400" b="1" dirty="0">
                <a:solidFill>
                  <a:srgbClr val="333333"/>
                </a:solidFill>
                <a:latin typeface="Times New Roman" panose="02020603050405020304"/>
              </a:rPr>
              <a:t>Notify your IT department, security team or relevant authorities immediately. Prompt reporting can limit damage and aid in investigation.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61980" y="4095749"/>
            <a:ext cx="5190995" cy="19431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b="1"/>
          </a:p>
        </p:txBody>
      </p:sp>
      <p:sp>
        <p:nvSpPr>
          <p:cNvPr id="14" name="Round Same Side Corner Rectangle 13"/>
          <p:cNvSpPr/>
          <p:nvPr/>
        </p:nvSpPr>
        <p:spPr>
          <a:xfrm rot="16200000">
            <a:off x="-143530" y="5001259"/>
            <a:ext cx="194310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C5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b="1"/>
          </a:p>
        </p:txBody>
      </p:sp>
      <p:sp>
        <p:nvSpPr>
          <p:cNvPr id="15" name="TextBox 14"/>
          <p:cNvSpPr txBox="1"/>
          <p:nvPr/>
        </p:nvSpPr>
        <p:spPr>
          <a:xfrm>
            <a:off x="1085822" y="4370778"/>
            <a:ext cx="327269" cy="326243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1400" b="1">
                <a:solidFill>
                  <a:srgbClr val="2C5282"/>
                </a:solidFill>
                <a:latin typeface="Times New Roman" panose="02020603050405020304"/>
              </a:rPr>
              <a:t>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85822" y="4723203"/>
            <a:ext cx="1590435" cy="326243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1400" b="1" dirty="0">
                <a:solidFill>
                  <a:srgbClr val="C00000"/>
                </a:solidFill>
                <a:latin typeface="Times New Roman" panose="02020603050405020304"/>
              </a:rPr>
              <a:t>Change Passwords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85822" y="5008924"/>
            <a:ext cx="4581410" cy="726353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just">
              <a:lnSpc>
                <a:spcPts val="1560"/>
              </a:lnSpc>
              <a:spcBef>
                <a:spcPts val="1040"/>
              </a:spcBef>
              <a:spcAft>
                <a:spcPts val="1040"/>
              </a:spcAft>
            </a:pPr>
            <a:r>
              <a:rPr sz="1400" b="1">
                <a:solidFill>
                  <a:srgbClr val="333333"/>
                </a:solidFill>
                <a:latin typeface="Times New Roman" panose="02020603050405020304"/>
              </a:rPr>
              <a:t>Reset credentials for all potentially compromised accounts, starting with critical systems. Use strong, unique passwords for new credentials.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238719" y="4095749"/>
            <a:ext cx="5190995" cy="19431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b="1"/>
          </a:p>
        </p:txBody>
      </p:sp>
      <p:sp>
        <p:nvSpPr>
          <p:cNvPr id="19" name="Round Same Side Corner Rectangle 18"/>
          <p:cNvSpPr/>
          <p:nvPr/>
        </p:nvSpPr>
        <p:spPr>
          <a:xfrm rot="16200000">
            <a:off x="5333209" y="5001259"/>
            <a:ext cx="194310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C5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b="1"/>
          </a:p>
        </p:txBody>
      </p:sp>
      <p:sp>
        <p:nvSpPr>
          <p:cNvPr id="20" name="TextBox 19"/>
          <p:cNvSpPr txBox="1"/>
          <p:nvPr/>
        </p:nvSpPr>
        <p:spPr>
          <a:xfrm>
            <a:off x="6562560" y="4370778"/>
            <a:ext cx="327269" cy="326243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1400" b="1">
                <a:solidFill>
                  <a:srgbClr val="2C5282"/>
                </a:solidFill>
                <a:latin typeface="Times New Roman" panose="02020603050405020304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62560" y="4723203"/>
            <a:ext cx="1720215" cy="326243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1400" b="1" dirty="0">
                <a:solidFill>
                  <a:srgbClr val="C00000"/>
                </a:solidFill>
                <a:latin typeface="Times New Roman" panose="02020603050405020304"/>
              </a:rPr>
              <a:t>Monitor and Review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62560" y="5008924"/>
            <a:ext cx="4581410" cy="726353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just">
              <a:lnSpc>
                <a:spcPts val="1560"/>
              </a:lnSpc>
              <a:spcBef>
                <a:spcPts val="1040"/>
              </a:spcBef>
              <a:spcAft>
                <a:spcPts val="1040"/>
              </a:spcAft>
            </a:pPr>
            <a:r>
              <a:rPr sz="1400" b="1">
                <a:solidFill>
                  <a:srgbClr val="333333"/>
                </a:solidFill>
                <a:latin typeface="Times New Roman" panose="02020603050405020304"/>
              </a:rPr>
              <a:t>Closely monitor systems for unusual activity post-incident. Review security logs to understand the attack vector and prevent recurrence.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10911" y="1286493"/>
            <a:ext cx="2569871" cy="541687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800" b="1" dirty="0">
                <a:solidFill>
                  <a:srgbClr val="1A1A1A"/>
                </a:solidFill>
                <a:latin typeface="Times New Roman" panose="02020603050405020304"/>
              </a:rPr>
              <a:t>Key Takeaways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333466" y="2419349"/>
            <a:ext cx="2924101" cy="243840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/>
          </a:p>
        </p:txBody>
      </p:sp>
      <p:sp>
        <p:nvSpPr>
          <p:cNvPr id="4" name="TextBox 3"/>
          <p:cNvSpPr txBox="1"/>
          <p:nvPr/>
        </p:nvSpPr>
        <p:spPr>
          <a:xfrm>
            <a:off x="2598219" y="2670565"/>
            <a:ext cx="394595" cy="326243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1300"/>
              </a:spcAft>
            </a:pPr>
            <a:r>
              <a:rPr sz="1400">
                <a:solidFill>
                  <a:srgbClr val="2C5282"/>
                </a:solidFill>
                <a:latin typeface="Times New Roman" panose="02020603050405020304"/>
              </a:rPr>
              <a:t>👁️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21513" y="3080142"/>
            <a:ext cx="1148008" cy="326243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1170"/>
              </a:spcBef>
              <a:spcAft>
                <a:spcPts val="975"/>
              </a:spcAft>
            </a:pPr>
            <a:r>
              <a:rPr sz="1400" b="1">
                <a:solidFill>
                  <a:srgbClr val="2C5282"/>
                </a:solidFill>
                <a:latin typeface="Times New Roman" panose="02020603050405020304"/>
              </a:rPr>
              <a:t>Stay Vigilant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19209" y="3394039"/>
            <a:ext cx="2352616" cy="1136721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just">
              <a:lnSpc>
                <a:spcPts val="1560"/>
              </a:lnSpc>
              <a:spcBef>
                <a:spcPts val="1040"/>
              </a:spcBef>
              <a:spcAft>
                <a:spcPts val="1040"/>
              </a:spcAft>
            </a:pPr>
            <a:r>
              <a:rPr sz="1400">
                <a:solidFill>
                  <a:srgbClr val="333333"/>
                </a:solidFill>
                <a:latin typeface="Times New Roman" panose="02020603050405020304"/>
              </a:rPr>
              <a:t>Always be cautious of unsolicited communications and suspicious links. Monitor your accounts regularly for unauthorized activity.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38559" y="2419349"/>
            <a:ext cx="2924101" cy="243840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/>
          </a:p>
        </p:txBody>
      </p:sp>
      <p:sp>
        <p:nvSpPr>
          <p:cNvPr id="8" name="TextBox 7"/>
          <p:cNvSpPr txBox="1"/>
          <p:nvPr/>
        </p:nvSpPr>
        <p:spPr>
          <a:xfrm>
            <a:off x="5903311" y="2670565"/>
            <a:ext cx="394595" cy="326243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1300"/>
              </a:spcAft>
            </a:pPr>
            <a:r>
              <a:rPr sz="1400">
                <a:solidFill>
                  <a:srgbClr val="2C5282"/>
                </a:solidFill>
                <a:latin typeface="Times New Roman" panose="02020603050405020304"/>
              </a:rPr>
              <a:t>📚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71302" y="3080142"/>
            <a:ext cx="1258614" cy="326243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1170"/>
              </a:spcBef>
              <a:spcAft>
                <a:spcPts val="975"/>
              </a:spcAft>
            </a:pPr>
            <a:r>
              <a:rPr sz="1400" b="1">
                <a:solidFill>
                  <a:srgbClr val="2C5282"/>
                </a:solidFill>
                <a:latin typeface="Times New Roman" panose="02020603050405020304"/>
              </a:rPr>
              <a:t>Stay Informed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24301" y="3496631"/>
            <a:ext cx="2352616" cy="931537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just">
              <a:lnSpc>
                <a:spcPts val="1560"/>
              </a:lnSpc>
              <a:spcBef>
                <a:spcPts val="1040"/>
              </a:spcBef>
              <a:spcAft>
                <a:spcPts val="1040"/>
              </a:spcAft>
            </a:pPr>
            <a:r>
              <a:rPr sz="1400">
                <a:solidFill>
                  <a:srgbClr val="333333"/>
                </a:solidFill>
                <a:latin typeface="Times New Roman" panose="02020603050405020304"/>
              </a:rPr>
              <a:t>Keep up-to-date with the latest threats and security practices. Knowledge is your first line of defense against cyber attacks.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934126" y="2419349"/>
            <a:ext cx="2924101" cy="243840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/>
          </a:p>
        </p:txBody>
      </p:sp>
      <p:sp>
        <p:nvSpPr>
          <p:cNvPr id="12" name="TextBox 11"/>
          <p:cNvSpPr txBox="1"/>
          <p:nvPr/>
        </p:nvSpPr>
        <p:spPr>
          <a:xfrm>
            <a:off x="9198879" y="2670565"/>
            <a:ext cx="394595" cy="326243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1300"/>
              </a:spcAft>
            </a:pPr>
            <a:r>
              <a:rPr sz="1400">
                <a:solidFill>
                  <a:srgbClr val="2C5282"/>
                </a:solidFill>
                <a:latin typeface="Times New Roman" panose="02020603050405020304"/>
              </a:rPr>
              <a:t>🔒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71065" y="3080142"/>
            <a:ext cx="1050224" cy="326243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1170"/>
              </a:spcBef>
              <a:spcAft>
                <a:spcPts val="975"/>
              </a:spcAft>
            </a:pPr>
            <a:r>
              <a:rPr sz="1400" b="1">
                <a:solidFill>
                  <a:srgbClr val="2C5282"/>
                </a:solidFill>
                <a:latin typeface="Times New Roman" panose="02020603050405020304"/>
              </a:rPr>
              <a:t>Stay Secure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19869" y="3394039"/>
            <a:ext cx="2352922" cy="1136721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just">
              <a:lnSpc>
                <a:spcPts val="1560"/>
              </a:lnSpc>
              <a:spcBef>
                <a:spcPts val="1040"/>
              </a:spcBef>
              <a:spcAft>
                <a:spcPts val="1040"/>
              </a:spcAft>
            </a:pPr>
            <a:r>
              <a:rPr sz="1400" dirty="0">
                <a:solidFill>
                  <a:srgbClr val="333333"/>
                </a:solidFill>
                <a:latin typeface="Times New Roman" panose="02020603050405020304"/>
              </a:rPr>
              <a:t>Implement strong passwords, enable</a:t>
            </a:r>
            <a:r>
              <a:rPr lang="en-IN" sz="1400" dirty="0">
                <a:solidFill>
                  <a:srgbClr val="333333"/>
                </a:solidFill>
                <a:latin typeface="Times New Roman" panose="02020603050405020304"/>
              </a:rPr>
              <a:t> </a:t>
            </a:r>
            <a:r>
              <a:rPr sz="1400" dirty="0">
                <a:solidFill>
                  <a:srgbClr val="333333"/>
                </a:solidFill>
                <a:latin typeface="Times New Roman" panose="02020603050405020304"/>
              </a:rPr>
              <a:t>multi-factor authentication, and maintain updated security software on all devices.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10536" y="5342329"/>
            <a:ext cx="2970621" cy="326243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3900"/>
              </a:spcBef>
              <a:spcAft>
                <a:spcPts val="0"/>
              </a:spcAft>
            </a:pPr>
            <a:r>
              <a:rPr sz="1400" b="0" dirty="0">
                <a:solidFill>
                  <a:srgbClr val="666666"/>
                </a:solidFill>
                <a:latin typeface="Times New Roman" panose="02020603050405020304"/>
              </a:rPr>
              <a:t>Security is not a product, but a process</a:t>
            </a:r>
            <a:r>
              <a:rPr sz="1200" b="0" dirty="0">
                <a:solidFill>
                  <a:srgbClr val="666666"/>
                </a:solidFill>
                <a:latin typeface="Times New Roman" panose="02020603050405020304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3078480" y="1703070"/>
            <a:ext cx="57397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altLang="en-US" sz="2800" b="1" dirty="0">
                <a:latin typeface="Times New Roman" panose="02020603050405020304" charset="0"/>
                <a:cs typeface="Times New Roman" panose="02020603050405020304" charset="0"/>
              </a:rPr>
              <a:t>Thank You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509</Words>
  <Application>Microsoft Office PowerPoint</Application>
  <PresentationFormat>Widescreen</PresentationFormat>
  <Paragraphs>57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Aman Kumar</cp:lastModifiedBy>
  <cp:revision>18</cp:revision>
  <dcterms:created xsi:type="dcterms:W3CDTF">2013-01-27T09:14:00Z</dcterms:created>
  <dcterms:modified xsi:type="dcterms:W3CDTF">2026-05-22T03:53:19Z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{"Label":"1","ContentProducer":"001191110108MA01KP2T5U00000","ProduceID":"63765393ab25fe0a7c0ad2ad8ff0d99b","ReservedCode1":"","ContentPropagator":"001191110108MA01KP2T5U00000","PropagateID":"63765393ab25fe0a7c0ad2ad8ff0d99b","ReservedCode2":""}</vt:lpwstr>
  </property>
  <property fmtid="{D5CDD505-2E9C-101B-9397-08002B2CF9AE}" pid="3" name="KSOProductBuildVer">
    <vt:lpwstr>1033-12.1.0.26372</vt:lpwstr>
  </property>
  <property fmtid="{D5CDD505-2E9C-101B-9397-08002B2CF9AE}" pid="4" name="ICV">
    <vt:lpwstr>CB394594DBD04AD38DFCCFE42C4A570B_12</vt:lpwstr>
  </property>
</Properties>
</file>